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316" r:id="rId2"/>
    <p:sldId id="306" r:id="rId3"/>
    <p:sldId id="307" r:id="rId4"/>
    <p:sldId id="308" r:id="rId5"/>
    <p:sldId id="313" r:id="rId6"/>
    <p:sldId id="310" r:id="rId7"/>
    <p:sldId id="312" r:id="rId8"/>
    <p:sldId id="314" r:id="rId9"/>
    <p:sldId id="31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2DEEF"/>
    <a:srgbClr val="E44CB9"/>
    <a:srgbClr val="5D1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89783" autoAdjust="0"/>
  </p:normalViewPr>
  <p:slideViewPr>
    <p:cSldViewPr snapToGrid="0">
      <p:cViewPr varScale="1">
        <p:scale>
          <a:sx n="128" d="100"/>
          <a:sy n="128" d="100"/>
        </p:scale>
        <p:origin x="6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58594"/>
          </a:xfrm>
          <a:prstGeom prst="rect">
            <a:avLst/>
          </a:prstGeom>
        </p:spPr>
        <p:txBody>
          <a:bodyPr vert="horz" lIns="88962" tIns="44481" rIns="88962" bIns="444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58594"/>
          </a:xfrm>
          <a:prstGeom prst="rect">
            <a:avLst/>
          </a:prstGeom>
        </p:spPr>
        <p:txBody>
          <a:bodyPr vert="horz" lIns="88962" tIns="44481" rIns="88962" bIns="44481" rtlCol="0"/>
          <a:lstStyle>
            <a:lvl1pPr algn="r">
              <a:defRPr sz="1200"/>
            </a:lvl1pPr>
          </a:lstStyle>
          <a:p>
            <a:fld id="{0F7D3C53-FC6C-4193-B9EA-6B0CFD19D9F0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406"/>
            <a:ext cx="2972108" cy="458594"/>
          </a:xfrm>
          <a:prstGeom prst="rect">
            <a:avLst/>
          </a:prstGeom>
        </p:spPr>
        <p:txBody>
          <a:bodyPr vert="horz" lIns="88962" tIns="44481" rIns="88962" bIns="444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685406"/>
            <a:ext cx="2972108" cy="458594"/>
          </a:xfrm>
          <a:prstGeom prst="rect">
            <a:avLst/>
          </a:prstGeom>
        </p:spPr>
        <p:txBody>
          <a:bodyPr vert="horz" lIns="88962" tIns="44481" rIns="88962" bIns="44481" rtlCol="0" anchor="b"/>
          <a:lstStyle>
            <a:lvl1pPr algn="r">
              <a:defRPr sz="1200"/>
            </a:lvl1pPr>
          </a:lstStyle>
          <a:p>
            <a:fld id="{CFBD9777-BAE7-4327-A287-FA349FBF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1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C524657-AD96-4CA8-8695-DA3B411FFEDA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E899EF0-F6F5-4B24-BB52-FC4DB78C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99EF0-F6F5-4B24-BB52-FC4DB78C8F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0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9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BB8EA1-894E-43EA-9AE1-87F210EDC0FD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EB0372-09E9-4D46-9EEF-8FADB56AAF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40C5BA-F21E-4693-B4F6-0BDFBC5A77A0}"/>
              </a:ext>
            </a:extLst>
          </p:cNvPr>
          <p:cNvSpPr/>
          <p:nvPr/>
        </p:nvSpPr>
        <p:spPr>
          <a:xfrm>
            <a:off x="7726503" y="1181442"/>
            <a:ext cx="3794937" cy="48027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B7F28-C52C-4D21-8656-2DE56CB0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204331"/>
            <a:ext cx="10515600" cy="1325563"/>
          </a:xfrm>
        </p:spPr>
        <p:txBody>
          <a:bodyPr/>
          <a:lstStyle/>
          <a:p>
            <a:r>
              <a:rPr lang="en-US" dirty="0"/>
              <a:t>Clinical Presentation </a:t>
            </a:r>
            <a:br>
              <a:rPr lang="en-US" dirty="0"/>
            </a:br>
            <a:r>
              <a:rPr lang="en-US" sz="2800" dirty="0"/>
              <a:t>Initial Episode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885268-1B61-46FE-9D9A-241712654B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3" y="1417002"/>
            <a:ext cx="3210482" cy="425955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A84ED8-94F7-47B9-8B53-37737939464B}"/>
              </a:ext>
            </a:extLst>
          </p:cNvPr>
          <p:cNvSpPr txBox="1"/>
          <p:nvPr/>
        </p:nvSpPr>
        <p:spPr>
          <a:xfrm>
            <a:off x="751840" y="1355348"/>
            <a:ext cx="6974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 year-old African American female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resented with pruritic pink papules and nodules, some with dusky and necrotic pinpoint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Distribution: Neck, upper trunk, upper extremities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was sparing of the palms, soles, and oral mucosa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ruption occurred 12-24 hours after receiving Shingrix and Influenza vaccination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136C5-2595-D844-84B8-C0EC3D9D2CE1}"/>
              </a:ext>
            </a:extLst>
          </p:cNvPr>
          <p:cNvSpPr txBox="1"/>
          <p:nvPr/>
        </p:nvSpPr>
        <p:spPr>
          <a:xfrm>
            <a:off x="856797" y="5317986"/>
            <a:ext cx="672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What’s your diagnosis?</a:t>
            </a:r>
          </a:p>
        </p:txBody>
      </p:sp>
    </p:spTree>
    <p:extLst>
      <p:ext uri="{BB962C8B-B14F-4D97-AF65-F5344CB8AC3E}">
        <p14:creationId xmlns:p14="http://schemas.microsoft.com/office/powerpoint/2010/main" val="84513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3825"/>
            <a:ext cx="9144000" cy="260342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Neutrophilic Dermatosis Secondary to </a:t>
            </a:r>
            <a:br>
              <a:rPr lang="en-US" sz="4000" dirty="0"/>
            </a:br>
            <a:r>
              <a:rPr lang="en-US" sz="4000" dirty="0"/>
              <a:t>Inactivated polio and Hepatitis b vaccination</a:t>
            </a:r>
            <a:br>
              <a:rPr lang="en-US" sz="4000" dirty="0"/>
            </a:br>
            <a:br>
              <a:rPr lang="en-US" sz="4000" dirty="0"/>
            </a:br>
            <a:r>
              <a:rPr lang="en-US" sz="3100" dirty="0"/>
              <a:t>Missouri dermatological society </a:t>
            </a:r>
            <a:br>
              <a:rPr lang="en-US" sz="3100" dirty="0"/>
            </a:br>
            <a:r>
              <a:rPr lang="en-US" sz="3100" dirty="0"/>
              <a:t>Case of the Month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016" y="4385416"/>
            <a:ext cx="8867484" cy="214873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900" dirty="0"/>
              <a:t>Saniya Shaikh, D.O. – PGY-3</a:t>
            </a:r>
          </a:p>
          <a:p>
            <a:r>
              <a:rPr lang="en-US" sz="2900"/>
              <a:t>Sofia </a:t>
            </a:r>
            <a:r>
              <a:rPr lang="en-US" sz="2900" dirty="0"/>
              <a:t>Chaudhry, M.D.</a:t>
            </a:r>
          </a:p>
          <a:p>
            <a:r>
              <a:rPr lang="en-US" sz="2900" dirty="0"/>
              <a:t>Nicole </a:t>
            </a:r>
            <a:r>
              <a:rPr lang="en-US" sz="2900" dirty="0" err="1"/>
              <a:t>Burkemper</a:t>
            </a:r>
            <a:r>
              <a:rPr lang="en-US" sz="2900" dirty="0"/>
              <a:t>,  M.D.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63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76680" cy="16713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75" descr="slu_derm_logo_cropped_spaced cop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120" y="76200"/>
            <a:ext cx="1371600" cy="16713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6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40C5BA-F21E-4693-B4F6-0BDFBC5A77A0}"/>
              </a:ext>
            </a:extLst>
          </p:cNvPr>
          <p:cNvSpPr/>
          <p:nvPr/>
        </p:nvSpPr>
        <p:spPr>
          <a:xfrm>
            <a:off x="7726503" y="1181442"/>
            <a:ext cx="3794937" cy="48027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B7F28-C52C-4D21-8656-2DE56CB0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73721"/>
            <a:ext cx="10515600" cy="1325563"/>
          </a:xfrm>
        </p:spPr>
        <p:txBody>
          <a:bodyPr/>
          <a:lstStyle/>
          <a:p>
            <a:r>
              <a:rPr lang="en-US" dirty="0"/>
              <a:t>Clinical Presentation </a:t>
            </a:r>
            <a:br>
              <a:rPr lang="en-US" dirty="0"/>
            </a:br>
            <a:r>
              <a:rPr lang="en-US" sz="2800" dirty="0"/>
              <a:t>Initial Episode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885268-1B61-46FE-9D9A-241712654B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3" y="1417002"/>
            <a:ext cx="3210482" cy="425955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A84ED8-94F7-47B9-8B53-37737939464B}"/>
              </a:ext>
            </a:extLst>
          </p:cNvPr>
          <p:cNvSpPr txBox="1"/>
          <p:nvPr/>
        </p:nvSpPr>
        <p:spPr>
          <a:xfrm>
            <a:off x="751840" y="1355348"/>
            <a:ext cx="69746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 year-old African American female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resented with pruritic pink papules and nodules, some with dusky and necrotic pinpoint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Distribution: Neck, upper trunk, upper extremities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was sparing of the palms, soles, and oral mucosa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ruption occurred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12-24 hours after receiving Shingrix and Influenza vaccination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PMHx: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IgA lambda Multiple Myeloma s/p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autologous peripheral blood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stem cell transplant one year prior to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tently 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ormal FLC and SPEP since transplant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Ixazomib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Ninlaro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for two months prior to presentation due to high-risk cytogenetics</a:t>
            </a:r>
          </a:p>
        </p:txBody>
      </p:sp>
    </p:spTree>
    <p:extLst>
      <p:ext uri="{BB962C8B-B14F-4D97-AF65-F5344CB8AC3E}">
        <p14:creationId xmlns:p14="http://schemas.microsoft.com/office/powerpoint/2010/main" val="241837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73CF2-962D-4B97-93AF-61A50147D9FC}"/>
              </a:ext>
            </a:extLst>
          </p:cNvPr>
          <p:cNvSpPr/>
          <p:nvPr/>
        </p:nvSpPr>
        <p:spPr>
          <a:xfrm>
            <a:off x="6591828" y="1735587"/>
            <a:ext cx="4475567" cy="42117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2581B-A4AF-43A1-BAF1-EB9C2A3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88" y="303944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Clinical Presentation</a:t>
            </a:r>
            <a:br>
              <a:rPr lang="en-US" dirty="0"/>
            </a:br>
            <a:r>
              <a:rPr lang="en-US" sz="2800" dirty="0"/>
              <a:t>Second Episode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F74C6-05D0-4719-A2C0-D4D1285AC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4BA5-1ADA-4C23-A0DF-26FE41AE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55283"/>
            <a:ext cx="5157787" cy="4211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Patient presented eight months later    for a similar eruption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She reported one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week of pruritic, pink, edematous plaques and nodules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Distri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bution: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started on the torso, then spread to the face and neck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eruption occurred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48 hours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after receiving an Inactivated Polio and Recombinant Hepatitis B vaccination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19422-7636-44D7-BCF7-825C4BB710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BDA7C-3D87-47DF-BDB2-0B2548B7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02" y="2170694"/>
            <a:ext cx="3984181" cy="33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A2CBEEC-E380-44D5-A97C-07DC061AB406}"/>
              </a:ext>
            </a:extLst>
          </p:cNvPr>
          <p:cNvSpPr txBox="1"/>
          <p:nvPr/>
        </p:nvSpPr>
        <p:spPr>
          <a:xfrm>
            <a:off x="212338" y="213360"/>
            <a:ext cx="11685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 biopsies were completed at the initial and subsequent presentation. 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biopsies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showed 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superficial and deep neutrophilic infiltrate with </a:t>
            </a:r>
            <a:r>
              <a:rPr lang="en-US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leukocytoclasis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papillary dermal edema, consistent with a neutrophilic dermatosis.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B4A88-BEAB-48DE-8358-634BE9986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52" y="1783686"/>
            <a:ext cx="6013078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334FB-BEBD-4324-A9EE-A0719330E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0" y="1783686"/>
            <a:ext cx="533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17C3-2EF0-4373-89A2-4F9AE4B2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A228-3DCD-4CBF-8BC7-E23D9125A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9760"/>
            <a:ext cx="9720073" cy="441960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Acute neutrophilic dermatosis, clinically consistent with Sweet syndrome, likely secondary to inactivated polio and/or recombinant hepatitis B vaccines.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Treatment: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episodes of the patient’s eruptions resolved at one-week follow up with oral prednisone (starting at 60mg QD, tapered by 10mg every three days) and medium potency topical corticosteroid use BID PRN, respectively.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onset of rash soon after vaccine administration, quick resolution after treatment, and lack of recurrence after these episodes, vaccine-associated neutrophilic dermatosis was favored.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48BE-333B-49E9-BEE4-243D56B7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DA60-1E8C-4B4A-A01E-9FB36C25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01520"/>
            <a:ext cx="9720073" cy="4307840"/>
          </a:xfrm>
        </p:spPr>
        <p:txBody>
          <a:bodyPr>
            <a:normAutofit lnSpcReduction="10000"/>
          </a:bodyPr>
          <a:lstStyle/>
          <a:p>
            <a:pPr marL="25146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Rare case reports have previously linked Sweet syndrome with a history of pneumococcal, influenza, and BCG vaccination.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608076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505050"/>
                </a:solidFill>
                <a:latin typeface="Times New Roman" panose="02020603050405020304" pitchFamily="18" charset="0"/>
              </a:rPr>
              <a:t>Onset</a:t>
            </a:r>
            <a:r>
              <a:rPr lang="en-US" sz="2000" dirty="0">
                <a:solidFill>
                  <a:srgbClr val="505050"/>
                </a:solidFill>
                <a:latin typeface="Times New Roman" panose="02020603050405020304" pitchFamily="18" charset="0"/>
              </a:rPr>
              <a:t> within 12 hours to 15 days after vaccination</a:t>
            </a:r>
          </a:p>
          <a:p>
            <a:pPr marL="608076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50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Prednisone (60 mg/d), resolution within 7 to 10 days.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146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Additionally, there have been rare reports of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leukocytoclastic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vasculitis with Hepatitis B vaccination.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146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However, our case is the first to our knowledge to report a link between Sweet’s syndrome and concurrent Inactivated Polio and recombinant Hepatitis B vaccinations.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1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A02A-A80A-4C2D-AC28-1D93573D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E7B9-3B4E-4C07-AB9E-0B9FF692D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Jovanović 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Poljacki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Vujanović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L, Duran V. Acute febrile neutrophilic dermatosis (Sweet's syndrome) after influenza vaccination. J 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Acad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Dermatol. 2005;52(2):367-369. doi:10.1016/j.jaad.2004.07.061.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Pedrosa AF,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Morais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P, Nogueira A,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Pardal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J, Azevedo F. Sweet's syndrome triggered by pneumococcal vaccination.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Cutan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Ocul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Toxicol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2013;32(3):260-261. doi:10.3109/15569527.2012.759960.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4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0877-306E-3041-9D83-DA9C1794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08C1-3929-0740-9BC9-B5428EEF7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1) Which of the following is the best treatment choice for vaccine-induced Sweet syndrome?</a:t>
            </a:r>
            <a:br>
              <a:rPr lang="en-US" dirty="0"/>
            </a:br>
            <a:r>
              <a:rPr lang="en-US" dirty="0"/>
              <a:t>A. Indomethacin</a:t>
            </a:r>
            <a:br>
              <a:rPr lang="en-US" dirty="0"/>
            </a:br>
            <a:r>
              <a:rPr lang="en-US" dirty="0"/>
              <a:t>B. Clofazimine</a:t>
            </a:r>
            <a:br>
              <a:rPr lang="en-US" dirty="0"/>
            </a:br>
            <a:r>
              <a:rPr lang="en-US" dirty="0"/>
              <a:t>C. Potassium iodide</a:t>
            </a:r>
            <a:br>
              <a:rPr lang="en-US" dirty="0"/>
            </a:br>
            <a:r>
              <a:rPr lang="en-US" dirty="0"/>
              <a:t>D. Systemic corticosteroids</a:t>
            </a:r>
            <a:br>
              <a:rPr lang="en-US" dirty="0"/>
            </a:br>
            <a:r>
              <a:rPr lang="en-US" dirty="0"/>
              <a:t>E. Colchicine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2) Which of the following vaccines have NOT shown a link to the appearance of Sweet syndrome? </a:t>
            </a:r>
            <a:br>
              <a:rPr lang="en-US" dirty="0"/>
            </a:br>
            <a:r>
              <a:rPr lang="en-US" dirty="0"/>
              <a:t>A. Pneumococcal </a:t>
            </a:r>
            <a:br>
              <a:rPr lang="en-US" dirty="0"/>
            </a:br>
            <a:r>
              <a:rPr lang="en-US" dirty="0"/>
              <a:t>B. MMR</a:t>
            </a:r>
            <a:br>
              <a:rPr lang="en-US" dirty="0"/>
            </a:br>
            <a:r>
              <a:rPr lang="en-US" dirty="0"/>
              <a:t>C. Influenza</a:t>
            </a:r>
            <a:br>
              <a:rPr lang="en-US" dirty="0"/>
            </a:br>
            <a:r>
              <a:rPr lang="en-US" dirty="0"/>
              <a:t>D. BCG </a:t>
            </a:r>
            <a:br>
              <a:rPr lang="en-US" dirty="0"/>
            </a:br>
            <a:r>
              <a:rPr lang="en-US" dirty="0"/>
              <a:t>E. Both A and C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61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29515</TotalTime>
  <Words>657</Words>
  <Application>Microsoft Macintosh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Clinical Presentation  Initial Episode</vt:lpstr>
      <vt:lpstr> Neutrophilic Dermatosis Secondary to  Inactivated polio and Hepatitis b vaccination  Missouri dermatological society  Case of the Month </vt:lpstr>
      <vt:lpstr>Clinical Presentation  Initial Episode</vt:lpstr>
      <vt:lpstr>Clinical Presentation Second Episode</vt:lpstr>
      <vt:lpstr>PowerPoint Presentation</vt:lpstr>
      <vt:lpstr>Discussion</vt:lpstr>
      <vt:lpstr>Discussion, continued</vt:lpstr>
      <vt:lpstr>references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Interleukin 17 and 23 Expression in Chronic Allergic Contact Dermatitis</dc:title>
  <dc:creator>Courtney Crider</dc:creator>
  <cp:lastModifiedBy>Microsoft Office User</cp:lastModifiedBy>
  <cp:revision>225</cp:revision>
  <cp:lastPrinted>2017-06-15T01:01:58Z</cp:lastPrinted>
  <dcterms:created xsi:type="dcterms:W3CDTF">2017-06-11T16:45:16Z</dcterms:created>
  <dcterms:modified xsi:type="dcterms:W3CDTF">2021-02-02T16:47:01Z</dcterms:modified>
</cp:coreProperties>
</file>