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4" roundtripDataSignature="AMtx7mifH4vF2fj3XYft3Q/wggB57Z+E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title"/>
          </p:nvPr>
        </p:nvSpPr>
        <p:spPr>
          <a:xfrm>
            <a:off x="1194460" y="6393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June Case of the Month</a:t>
            </a:r>
            <a:endParaRPr/>
          </a:p>
        </p:txBody>
      </p:sp>
      <p:sp>
        <p:nvSpPr>
          <p:cNvPr id="85" name="Google Shape;85;p1"/>
          <p:cNvSpPr txBox="1"/>
          <p:nvPr>
            <p:ph idx="1" type="body"/>
          </p:nvPr>
        </p:nvSpPr>
        <p:spPr>
          <a:xfrm>
            <a:off x="439739" y="146936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1</a:t>
            </a:r>
            <a:r>
              <a:rPr lang="en-US" sz="2400">
                <a:solidFill>
                  <a:schemeClr val="dk1"/>
                </a:solidFill>
              </a:rPr>
              <a:t>: Patient presented to OSH with lower extremity swelling and dyspnea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Only known PMH were HTN and DM2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BNP and troponins were elevated🡪 heart failure treatment initiated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2</a:t>
            </a:r>
            <a:r>
              <a:rPr lang="en-US" sz="2400">
                <a:solidFill>
                  <a:schemeClr val="dk1"/>
                </a:solidFill>
              </a:rPr>
              <a:t>: While inpatient, had stroke-like symptoms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CT done which showed MCA occlusive thrombus, requiring immediate IR-guided thrombectomy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After the procedure, bruising of the eyelids were noted.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Originally  thought to be secondary to taping eyelids shut during the procedure.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3</a:t>
            </a:r>
            <a:r>
              <a:rPr lang="en-US" sz="2400">
                <a:solidFill>
                  <a:schemeClr val="dk1"/>
                </a:solidFill>
              </a:rPr>
              <a:t>: primary team noted “tongue and lip swelling, bruising of bilateral eyelids, and lip desquamation”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🡪 Dermatology was consulted </a:t>
            </a:r>
            <a:endParaRPr sz="1800">
              <a:solidFill>
                <a:schemeClr val="dk1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What is your diagnosis?</a:t>
            </a:r>
            <a:endParaRPr/>
          </a:p>
        </p:txBody>
      </p:sp>
      <p:pic>
        <p:nvPicPr>
          <p:cNvPr descr="A picture containing indoor&#10;&#10;Description automatically generated" id="86" name="Google Shape;86;p1"/>
          <p:cNvPicPr preferRelativeResize="0"/>
          <p:nvPr/>
        </p:nvPicPr>
        <p:blipFill rotWithShape="1">
          <a:blip r:embed="rId3">
            <a:alphaModFix/>
          </a:blip>
          <a:srcRect b="12403" l="0" r="4" t="10973"/>
          <a:stretch/>
        </p:blipFill>
        <p:spPr>
          <a:xfrm>
            <a:off x="7683334" y="4326082"/>
            <a:ext cx="4420413" cy="2531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 rot="2700000">
            <a:off x="82782" y="-1386168"/>
            <a:ext cx="2424873" cy="3611191"/>
          </a:xfrm>
          <a:custGeom>
            <a:rect b="b" l="l" r="r" t="t"/>
            <a:pathLst>
              <a:path extrusionOk="0" h="3611191" w="2424873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 rot="2700000">
            <a:off x="1571000" y="-338582"/>
            <a:ext cx="1635955" cy="1635955"/>
          </a:xfrm>
          <a:custGeom>
            <a:rect b="b" l="l" r="r" t="t"/>
            <a:pathLst>
              <a:path extrusionOk="0" h="1635955" w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 rot="2700000">
            <a:off x="9627985" y="-6588"/>
            <a:ext cx="4059393" cy="2548110"/>
          </a:xfrm>
          <a:custGeom>
            <a:rect b="b" l="l" r="r" t="t"/>
            <a:pathLst>
              <a:path extrusionOk="0" h="2548110" w="4059393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/>
          <p:nvPr/>
        </p:nvSpPr>
        <p:spPr>
          <a:xfrm rot="2700000">
            <a:off x="-29557" y="5198743"/>
            <a:ext cx="2444907" cy="2366116"/>
          </a:xfrm>
          <a:custGeom>
            <a:rect b="b" l="l" r="r" t="t"/>
            <a:pathLst>
              <a:path extrusionOk="0" h="2132734" w="2203753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 rot="2700000">
            <a:off x="3401311" y="734311"/>
            <a:ext cx="5389379" cy="5389379"/>
          </a:xfrm>
          <a:custGeom>
            <a:rect b="b" l="l" r="r" t="t"/>
            <a:pathLst>
              <a:path extrusionOk="0" h="5389379" w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 rot="2700000">
            <a:off x="2700283" y="33283"/>
            <a:ext cx="6791435" cy="6791435"/>
          </a:xfrm>
          <a:custGeom>
            <a:rect b="b" l="l" r="r" t="t"/>
            <a:pathLst>
              <a:path extrusionOk="0" h="6791435" w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>
            <p:ph idx="1" type="subTitle"/>
          </p:nvPr>
        </p:nvSpPr>
        <p:spPr>
          <a:xfrm>
            <a:off x="4439633" y="4518923"/>
            <a:ext cx="3312734" cy="1141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800"/>
              <a:buNone/>
            </a:pPr>
            <a:r>
              <a:rPr lang="en-US" sz="2800">
                <a:solidFill>
                  <a:srgbClr val="080808"/>
                </a:solidFill>
              </a:rPr>
              <a:t>Dr. Alison Huber, MD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0808"/>
              </a:buClr>
              <a:buSzPts val="2800"/>
              <a:buNone/>
            </a:pPr>
            <a:r>
              <a:rPr lang="en-US" sz="2800">
                <a:solidFill>
                  <a:srgbClr val="080808"/>
                </a:solidFill>
              </a:rPr>
              <a:t>Dr. Emily Smith, MD</a:t>
            </a:r>
            <a:endParaRPr/>
          </a:p>
        </p:txBody>
      </p:sp>
      <p:sp>
        <p:nvSpPr>
          <p:cNvPr id="101" name="Google Shape;101;p2"/>
          <p:cNvSpPr txBox="1"/>
          <p:nvPr>
            <p:ph type="ctrTitle"/>
          </p:nvPr>
        </p:nvSpPr>
        <p:spPr>
          <a:xfrm>
            <a:off x="2890546" y="2353641"/>
            <a:ext cx="6096812" cy="21507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4800"/>
              <a:buFont typeface="Calibri"/>
              <a:buNone/>
            </a:pPr>
            <a:r>
              <a:rPr b="1" lang="en-US" sz="4800">
                <a:solidFill>
                  <a:srgbClr val="080808"/>
                </a:solidFill>
              </a:rPr>
              <a:t>May Case of the Month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 rot="2700000">
            <a:off x="9629823" y="5457591"/>
            <a:ext cx="2231794" cy="2568811"/>
          </a:xfrm>
          <a:custGeom>
            <a:rect b="b" l="l" r="r" t="t"/>
            <a:pathLst>
              <a:path extrusionOk="0" h="3384061" w="2940086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0" name="Google Shape;110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596984">
                <a:alpha val="6666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3"/>
          <p:cNvSpPr/>
          <p:nvPr/>
        </p:nvSpPr>
        <p:spPr>
          <a:xfrm rot="10800000">
            <a:off x="2279650" y="-7"/>
            <a:ext cx="9909174" cy="6857997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>
            <p:ph type="title"/>
          </p:nvPr>
        </p:nvSpPr>
        <p:spPr>
          <a:xfrm>
            <a:off x="2854324" y="669554"/>
            <a:ext cx="6483351" cy="843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Case presentation - 49yo M</a:t>
            </a:r>
            <a:endParaRPr/>
          </a:p>
        </p:txBody>
      </p:sp>
      <p:sp>
        <p:nvSpPr>
          <p:cNvPr id="114" name="Google Shape;114;p3"/>
          <p:cNvSpPr txBox="1"/>
          <p:nvPr>
            <p:ph idx="1" type="body"/>
          </p:nvPr>
        </p:nvSpPr>
        <p:spPr>
          <a:xfrm>
            <a:off x="2855913" y="1844675"/>
            <a:ext cx="9043813" cy="468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1</a:t>
            </a:r>
            <a:r>
              <a:rPr lang="en-US" sz="2400">
                <a:solidFill>
                  <a:schemeClr val="dk1"/>
                </a:solidFill>
              </a:rPr>
              <a:t>: Patient presented to OSH with lower extremity swelling and dyspnea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Only known PMH were HTN and DM2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BNP and troponins were elevated🡪 heart failure treatment initiated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2</a:t>
            </a:r>
            <a:r>
              <a:rPr lang="en-US" sz="2400">
                <a:solidFill>
                  <a:schemeClr val="dk1"/>
                </a:solidFill>
              </a:rPr>
              <a:t>: While inpatient, had stroke-like symptoms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CT done which showed MCA occlusive thrombus, requiring immediate IR-guided thrombectomy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After the procedure, bruising of the eyelids were noted. 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US" sz="1900">
                <a:solidFill>
                  <a:schemeClr val="dk1"/>
                </a:solidFill>
              </a:rPr>
              <a:t>Originally  thought to be secondary to taping eyelids shut during the procedure.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b="1" lang="en-US" sz="2400" u="sng">
                <a:solidFill>
                  <a:schemeClr val="dk1"/>
                </a:solidFill>
              </a:rPr>
              <a:t>Day 3</a:t>
            </a:r>
            <a:r>
              <a:rPr lang="en-US" sz="2400">
                <a:solidFill>
                  <a:schemeClr val="dk1"/>
                </a:solidFill>
              </a:rPr>
              <a:t>: primary team noted “tongue and lip swelling, bruising of bilateral eyelids, and lip desquamation”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>
                <a:solidFill>
                  <a:schemeClr val="dk1"/>
                </a:solidFill>
              </a:rPr>
              <a:t>🡪 Dermatology was consulted </a:t>
            </a:r>
            <a:endParaRPr sz="1800">
              <a:solidFill>
                <a:schemeClr val="dk1"/>
              </a:solidFill>
            </a:endParaRPr>
          </a:p>
          <a:p>
            <a:pPr indent="-1397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grpSp>
        <p:nvGrpSpPr>
          <p:cNvPr id="115" name="Google Shape;115;p3"/>
          <p:cNvGrpSpPr/>
          <p:nvPr/>
        </p:nvGrpSpPr>
        <p:grpSpPr>
          <a:xfrm>
            <a:off x="292274" y="263047"/>
            <a:ext cx="1774182" cy="6263012"/>
            <a:chOff x="0" y="0"/>
            <a:chExt cx="1774182" cy="6263012"/>
          </a:xfrm>
        </p:grpSpPr>
        <p:sp>
          <p:nvSpPr>
            <p:cNvPr id="116" name="Google Shape;116;p3"/>
            <p:cNvSpPr/>
            <p:nvPr/>
          </p:nvSpPr>
          <p:spPr>
            <a:xfrm>
              <a:off x="0" y="0"/>
              <a:ext cx="1774182" cy="1565753"/>
            </a:xfrm>
            <a:prstGeom prst="roundRect">
              <a:avLst>
                <a:gd fmla="val 10000" name="adj"/>
              </a:avLst>
            </a:prstGeom>
            <a:solidFill>
              <a:schemeClr val="accent5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45859" y="45859"/>
              <a:ext cx="1682464" cy="147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Day 1: presents with CHF symptoms</a:t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 rot="5400000">
              <a:off x="593512" y="1604897"/>
              <a:ext cx="587157" cy="70458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675715" y="1663613"/>
              <a:ext cx="422752" cy="411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0" y="2348629"/>
              <a:ext cx="1774182" cy="1565753"/>
            </a:xfrm>
            <a:prstGeom prst="roundRect">
              <a:avLst>
                <a:gd fmla="val 10000" name="adj"/>
              </a:avLst>
            </a:prstGeom>
            <a:solidFill>
              <a:srgbClr val="7676A4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 txBox="1"/>
            <p:nvPr/>
          </p:nvSpPr>
          <p:spPr>
            <a:xfrm>
              <a:off x="45859" y="2394488"/>
              <a:ext cx="1682464" cy="147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Day 2: stroke-like symptoms </a:t>
              </a: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 rot="5400000">
              <a:off x="593512" y="3953526"/>
              <a:ext cx="587157" cy="70458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9C8F9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675715" y="4012242"/>
              <a:ext cx="422752" cy="4110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0" y="4697259"/>
              <a:ext cx="1774182" cy="1565753"/>
            </a:xfrm>
            <a:prstGeom prst="roundRect">
              <a:avLst>
                <a:gd fmla="val 10000" name="adj"/>
              </a:avLst>
            </a:prstGeom>
            <a:solidFill>
              <a:srgbClr val="9C8F9F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3"/>
            <p:cNvSpPr txBox="1"/>
            <p:nvPr/>
          </p:nvSpPr>
          <p:spPr>
            <a:xfrm>
              <a:off x="45859" y="4743118"/>
              <a:ext cx="1682464" cy="14740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2375" lIns="72375" spcFirstLastPara="1" rIns="72375" wrap="square" tIns="723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Calibri"/>
                <a:buNone/>
              </a:pPr>
              <a:r>
                <a:rPr b="0" i="0" lang="en-US" sz="19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Day 3: glosittis, skin friability 🡪 dermatology consult </a:t>
              </a:r>
              <a:endParaRPr b="0" i="0" sz="1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Dermatology Consulted </a:t>
            </a:r>
            <a:endParaRPr/>
          </a:p>
        </p:txBody>
      </p:sp>
      <p:grpSp>
        <p:nvGrpSpPr>
          <p:cNvPr id="132" name="Google Shape;132;p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3" name="Google Shape;133;p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4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 txBox="1"/>
          <p:nvPr>
            <p:ph idx="2" type="body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Physical exam noted: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bilateral periorbital hemorrhage, hemorrhagic stomatitis, and glossitis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Biopsy of tongue and lip performed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Differential at this time included: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Systemic amyloidosis due to concern for the  classic “pinch purpura” (periorbital purpura)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 trauma from eyelid/lip taping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 steroid-induced skin atrophy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37" name="Google Shape;137;p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&#10;&#10;Description automatically generated" id="139" name="Google Shape;139;p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2403" l="0" r="4" t="10973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4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&#10;&#10;Description automatically generated" id="141" name="Google Shape;141;p4"/>
          <p:cNvPicPr preferRelativeResize="0"/>
          <p:nvPr/>
        </p:nvPicPr>
        <p:blipFill rotWithShape="1">
          <a:blip r:embed="rId4">
            <a:alphaModFix/>
          </a:blip>
          <a:srcRect b="18808" l="0" r="1" t="4533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Biopsy Results </a:t>
            </a:r>
            <a:endParaRPr/>
          </a:p>
        </p:txBody>
      </p:sp>
      <p:grpSp>
        <p:nvGrpSpPr>
          <p:cNvPr id="148" name="Google Shape;148;p5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9" name="Google Shape;149;p5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5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5"/>
          <p:cNvSpPr txBox="1"/>
          <p:nvPr>
            <p:ph idx="1" type="body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Biopsy of the tongue and lip noted: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Amorphous pink, cracked material suggestive of amyloidosis.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Congo Red stain was performed on lip biopsy and was markedly positive for amyloid deposits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153" name="Google Shape;153;p5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&#10;&#10;Description automatically generated" id="155" name="Google Shape;155;p5"/>
          <p:cNvPicPr preferRelativeResize="0"/>
          <p:nvPr/>
        </p:nvPicPr>
        <p:blipFill rotWithShape="1">
          <a:blip r:embed="rId3">
            <a:alphaModFix/>
          </a:blip>
          <a:srcRect b="28850" l="0" r="4" t="0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 b="1" l="0" r="1" t="7576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>
            <p:ph type="title"/>
          </p:nvPr>
        </p:nvSpPr>
        <p:spPr>
          <a:xfrm>
            <a:off x="645065" y="1463040"/>
            <a:ext cx="3796306" cy="2690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/>
              <a:t>Further Work-Up</a:t>
            </a:r>
            <a:endParaRPr/>
          </a:p>
        </p:txBody>
      </p:sp>
      <p:grpSp>
        <p:nvGrpSpPr>
          <p:cNvPr id="164" name="Google Shape;164;p6"/>
          <p:cNvGrpSpPr/>
          <p:nvPr/>
        </p:nvGrpSpPr>
        <p:grpSpPr>
          <a:xfrm>
            <a:off x="209667" y="4415245"/>
            <a:ext cx="11982332" cy="2087795"/>
            <a:chOff x="143163" y="5763486"/>
            <a:chExt cx="11982332" cy="739555"/>
          </a:xfrm>
        </p:grpSpPr>
        <p:sp>
          <p:nvSpPr>
            <p:cNvPr id="165" name="Google Shape;165;p6"/>
            <p:cNvSpPr/>
            <p:nvPr/>
          </p:nvSpPr>
          <p:spPr>
            <a:xfrm rot="10800000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6" name="Google Shape;166;p6"/>
            <p:cNvCxnSpPr/>
            <p:nvPr/>
          </p:nvCxnSpPr>
          <p:spPr>
            <a:xfrm flipH="1">
              <a:off x="143163" y="5763486"/>
              <a:ext cx="1" cy="739555"/>
            </a:xfrm>
            <a:prstGeom prst="straightConnector1">
              <a:avLst/>
            </a:prstGeom>
            <a:noFill/>
            <a:ln cap="flat" cmpd="sng" w="177800">
              <a:solidFill>
                <a:schemeClr val="accent4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7" name="Google Shape;167;p6"/>
          <p:cNvSpPr/>
          <p:nvPr/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 txBox="1"/>
          <p:nvPr>
            <p:ph idx="1" type="body"/>
          </p:nvPr>
        </p:nvSpPr>
        <p:spPr>
          <a:xfrm>
            <a:off x="5656218" y="1463039"/>
            <a:ext cx="5542387" cy="43004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Echo was done to rule out PFO as cause for stroke as well as to diagnose heart failure </a:t>
            </a:r>
            <a:endParaRPr sz="22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findings were suggestive of amyloidosis</a:t>
            </a:r>
            <a:r>
              <a:rPr lang="en-US" sz="2200"/>
              <a:t>. 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Dermatology work up: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SPEP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UPEP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UA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free light chains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recommended hematology/oncology consult </a:t>
            </a:r>
            <a:endParaRPr/>
          </a:p>
          <a:p>
            <a:pPr indent="-88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 txBox="1"/>
          <p:nvPr>
            <p:ph type="title"/>
          </p:nvPr>
        </p:nvSpPr>
        <p:spPr>
          <a:xfrm>
            <a:off x="1045028" y="1336329"/>
            <a:ext cx="3892732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FINAL DIAGNOSIS</a:t>
            </a:r>
            <a:endParaRPr/>
          </a:p>
        </p:txBody>
      </p:sp>
      <p:grpSp>
        <p:nvGrpSpPr>
          <p:cNvPr id="175" name="Google Shape;175;p7"/>
          <p:cNvGrpSpPr/>
          <p:nvPr/>
        </p:nvGrpSpPr>
        <p:grpSpPr>
          <a:xfrm>
            <a:off x="0" y="3163461"/>
            <a:ext cx="731521" cy="673460"/>
            <a:chOff x="3940602" y="308034"/>
            <a:chExt cx="2116791" cy="3428999"/>
          </a:xfrm>
        </p:grpSpPr>
        <p:sp>
          <p:nvSpPr>
            <p:cNvPr id="176" name="Google Shape;176;p7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7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"/>
          <p:cNvSpPr txBox="1"/>
          <p:nvPr>
            <p:ph idx="1" type="body"/>
          </p:nvPr>
        </p:nvSpPr>
        <p:spPr>
          <a:xfrm>
            <a:off x="6096001" y="1336329"/>
            <a:ext cx="5260848" cy="43825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UA showed marked proteinuria.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SPEP and UPEP were within normal limits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Free light chains: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Kappa: 1.13 mg/dL (normal limit: .33-1.94mg/dL)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Lambda: </a:t>
            </a:r>
            <a:r>
              <a:rPr lang="en-US" sz="2000">
                <a:solidFill>
                  <a:srgbClr val="FF0000"/>
                </a:solidFill>
              </a:rPr>
              <a:t>59.3 mg/dL </a:t>
            </a:r>
            <a:r>
              <a:rPr lang="en-US" sz="2000"/>
              <a:t>(normal limit: .57-2.63 mg/dL)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Diagnosed with </a:t>
            </a:r>
            <a:r>
              <a:rPr b="1" lang="en-US" sz="2000" u="sng"/>
              <a:t>systemic AL amyloidosis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8"/>
          <p:cNvSpPr txBox="1"/>
          <p:nvPr>
            <p:ph type="title"/>
          </p:nvPr>
        </p:nvSpPr>
        <p:spPr>
          <a:xfrm>
            <a:off x="808638" y="386930"/>
            <a:ext cx="9236700" cy="11889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5400"/>
              <a:t>Question 1 - https://bit.ly/3wGzFea</a:t>
            </a:r>
            <a:endParaRPr/>
          </a:p>
        </p:txBody>
      </p:sp>
      <p:grpSp>
        <p:nvGrpSpPr>
          <p:cNvPr id="188" name="Google Shape;188;p8"/>
          <p:cNvGrpSpPr/>
          <p:nvPr/>
        </p:nvGrpSpPr>
        <p:grpSpPr>
          <a:xfrm>
            <a:off x="-2" y="1998368"/>
            <a:ext cx="11695084" cy="782176"/>
            <a:chOff x="-2" y="1998368"/>
            <a:chExt cx="11695084" cy="782176"/>
          </a:xfrm>
        </p:grpSpPr>
        <p:sp>
          <p:nvSpPr>
            <p:cNvPr id="189" name="Google Shape;189;p8"/>
            <p:cNvSpPr/>
            <p:nvPr/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 rot="10800000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8"/>
          <p:cNvSpPr/>
          <p:nvPr/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8"/>
          <p:cNvSpPr txBox="1"/>
          <p:nvPr>
            <p:ph idx="1" type="body"/>
          </p:nvPr>
        </p:nvSpPr>
        <p:spPr>
          <a:xfrm>
            <a:off x="793660" y="2599509"/>
            <a:ext cx="10143668" cy="3435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In regard to amyloidosis, which parameter is most closely linked to worse prognosis?</a:t>
            </a:r>
            <a:br>
              <a:rPr lang="en-US" sz="2400"/>
            </a:b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A. Severity of macroglossia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B. Liver involvement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C. Extent of cardiac involvement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D. Nephrotic range proteinuria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>
            <p:ph type="title"/>
          </p:nvPr>
        </p:nvSpPr>
        <p:spPr>
          <a:xfrm>
            <a:off x="589560" y="856180"/>
            <a:ext cx="5279408" cy="11280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Question 2 - https://bit.ly/3wGzFea</a:t>
            </a:r>
            <a:endParaRPr/>
          </a:p>
        </p:txBody>
      </p:sp>
      <p:grpSp>
        <p:nvGrpSpPr>
          <p:cNvPr id="199" name="Google Shape;199;p10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00" name="Google Shape;200;p10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p10"/>
          <p:cNvSpPr/>
          <p:nvPr/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 txBox="1"/>
          <p:nvPr>
            <p:ph idx="1" type="body"/>
          </p:nvPr>
        </p:nvSpPr>
        <p:spPr>
          <a:xfrm>
            <a:off x="590719" y="2330505"/>
            <a:ext cx="5278066" cy="39795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The process demonstrated in the two pathology specimens is due to which of the following?</a:t>
            </a:r>
            <a:br>
              <a:rPr lang="en-US" sz="2000"/>
            </a:b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A. Deposition of improperly folded ﬁbril proteins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B. Calcium pyrophosphate crystal deposition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C. Increased collagen production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D. Microscopic thromboemboli</a:t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204" name="Google Shape;204;p10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/>
          <p:nvPr/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ap&#10;&#10;Description automatically generated" id="206" name="Google Shape;206;p10"/>
          <p:cNvPicPr preferRelativeResize="0"/>
          <p:nvPr/>
        </p:nvPicPr>
        <p:blipFill rotWithShape="1">
          <a:blip r:embed="rId3">
            <a:alphaModFix/>
          </a:blip>
          <a:srcRect b="28850" l="0" r="4" t="0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0"/>
          <p:cNvSpPr/>
          <p:nvPr/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0"/>
          <p:cNvPicPr preferRelativeResize="0"/>
          <p:nvPr/>
        </p:nvPicPr>
        <p:blipFill rotWithShape="1">
          <a:blip r:embed="rId4">
            <a:alphaModFix/>
          </a:blip>
          <a:srcRect b="1" l="0" r="1" t="7576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Blue Warm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2020-12-08T23:23:06Z</dcterms:created>
  <dc:creator>Huber, Alison</dc:creator>
</cp:coreProperties>
</file>