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0" r:id="rId3"/>
    <p:sldId id="265" r:id="rId4"/>
    <p:sldId id="269" r:id="rId5"/>
    <p:sldId id="259" r:id="rId6"/>
    <p:sldId id="26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9AE3-4FE0-CB44-B381-7DBFFDEBC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99258-E928-DC47-8C77-A794370A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BFEAF-DD55-E046-8E3D-3C1E3E89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A43D-DB2A-6844-97C2-CB34BBC0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99347-0E5A-FB41-B1B2-A94786F7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3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3019-8E22-DC4A-86D1-888D6349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40DF2-2ABC-B743-98B6-66DA7164F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BE0D4-442B-EC41-8129-85FAFB09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8B5F6-E45A-454B-A036-6DC9A11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58DAA-4FAC-894C-96E6-8FB233D5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6274D-8F22-7348-BABC-B3E34AD82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BB367-84E1-5146-92D2-1D602E5EB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F2542-433B-794A-9B9A-CC257A92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F0371-2907-E743-B359-C04F215E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824-96D4-D242-B825-C6AEDD24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05C9-39AA-CB4D-A7E1-3FCC39A8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A081-5AF3-AD4A-A5B9-5A016A8B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CCC8F-ED44-3C49-BD08-E396844E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F823-FE05-3245-A66C-52FD0B62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2FDB-6B7B-7247-BDD2-23772F24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3551-62C0-9544-9BE1-45F163D6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E9275-8553-D348-B62B-C2E81067E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196C-F1AA-6D45-8711-546C3491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42226-0BA6-9A4F-81BA-99408431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4BE74-52C1-9146-81C5-E2F1BAC1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FA8E-CE4B-9745-87EE-1834A522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29FE-89EF-A84D-9AA3-2C5EC3DFB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60E89-2BCF-9840-BA7B-6920334BF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F104-075D-1446-92AE-3ED03528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B9187-937E-D149-B894-C0630FC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7ED6-6793-2048-AA22-6195B49D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9FA9-94DF-7844-AFF5-1523A8C2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5979-57CD-5F40-A678-76A97009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BB9FC-0BAF-FA4A-9041-5480F493D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65DCB-9FD8-6F46-9C5F-943B604F3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5B67CF-8729-0D4E-96AE-80907758B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33567-1479-F441-AF7F-5C4047A3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56935-3D07-D14A-AF99-17CAD319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0E06B-E95C-124A-8F7A-2C435DA4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A2AA-497A-094C-BE94-EA7CF5ED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E4DEB-46E1-894A-A229-F7AAB71E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13C4E-81A6-2B44-9B8C-6CA8BBEC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873B-16D0-E04D-AF4D-8B2D7BEC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18BD7-C352-9A49-9649-F3E573BB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52681-3B95-E346-B9DD-78F7C529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D51D9-8A7D-DD40-935E-1067781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95D2-FB01-9142-A92B-B92F4E57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3DEB-8FEE-2A48-A4B0-31987B31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CBF61-F42A-5A4F-A2DD-F5A80CC1B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A55BF-4A0B-964C-8D83-37FAFEC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F063-485F-E940-8C4F-4BD3DF21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5BA2F-DDB5-694C-8FC0-75B91318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4692-41CA-E943-A3A4-F3270AB9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99CE1-FC25-CB4E-95BC-3FE6685D3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AD03A-6488-DB4E-8706-3CA1D2B36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1E801-D3A5-4344-8F37-801AF627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D9AFF-524A-B144-BE13-CE762910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68FE7-ED28-A248-9CAD-26828D03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F5B44-59D7-A24A-B82F-DC836ECE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0A27D-3F47-7640-B0A4-A8253263C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7E28-B72E-DA40-A618-9F18E71D3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3E7A-9AA5-6E4C-83CC-91EFCDEE7A0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812A3-2270-0B49-8FD6-27F6C51C9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429E-7DE2-C04D-AB1F-04B9B069B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B536-51F7-F842-960F-49D9DC55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3bMHMy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3bMHMy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E11A-CE59-4A4F-B61C-8C381EA6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of the Month</a:t>
            </a:r>
            <a:br>
              <a:rPr lang="en-US" dirty="0"/>
            </a:br>
            <a:r>
              <a:rPr lang="en-US" dirty="0"/>
              <a:t>January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0ECF-BBE2-5D4F-BD92-D3F9A718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University of Missouri, Dept of Dermatology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J. Keith Parker MD</a:t>
            </a:r>
          </a:p>
          <a:p>
            <a:pPr marL="457200" lvl="1" indent="0" algn="ctr">
              <a:buNone/>
            </a:pPr>
            <a:r>
              <a:rPr lang="en-US" dirty="0"/>
              <a:t>Emily Smith MD</a:t>
            </a:r>
          </a:p>
        </p:txBody>
      </p:sp>
    </p:spTree>
    <p:extLst>
      <p:ext uri="{BB962C8B-B14F-4D97-AF65-F5344CB8AC3E}">
        <p14:creationId xmlns:p14="http://schemas.microsoft.com/office/powerpoint/2010/main" val="29113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2370-FD57-4525-A062-DCDEF8F7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Case of the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49162-F5B4-44B3-BB6D-2A510B138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  <a:ea typeface="Calibri" panose="020F0502020204030204" pitchFamily="34" charset="0"/>
              </a:rPr>
              <a:t>HPI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55 y/o male </a:t>
            </a:r>
            <a:r>
              <a:rPr lang="en-US" dirty="0">
                <a:effectLst/>
                <a:ea typeface="Calibri" panose="020F0502020204030204" pitchFamily="34" charset="0"/>
              </a:rPr>
              <a:t>was concerned about a changing spot on his upper back. 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Noted</a:t>
            </a:r>
            <a:r>
              <a:rPr lang="en-US" dirty="0">
                <a:effectLst/>
                <a:ea typeface="Calibri" panose="020F0502020204030204" pitchFamily="34" charset="0"/>
              </a:rPr>
              <a:t> after a severe sunburn, despite sunscreen application. 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His</a:t>
            </a:r>
            <a:r>
              <a:rPr lang="en-US" dirty="0">
                <a:effectLst/>
                <a:ea typeface="Calibri" panose="020F0502020204030204" pitchFamily="34" charset="0"/>
              </a:rPr>
              <a:t> only medication was omeprazole. </a:t>
            </a:r>
          </a:p>
          <a:p>
            <a:r>
              <a:rPr lang="en-US" dirty="0">
                <a:ea typeface="Calibri" panose="020F0502020204030204" pitchFamily="34" charset="0"/>
              </a:rPr>
              <a:t>PMH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H</a:t>
            </a:r>
            <a:r>
              <a:rPr lang="en-US" dirty="0">
                <a:effectLst/>
                <a:ea typeface="Calibri" panose="020F0502020204030204" pitchFamily="34" charset="0"/>
              </a:rPr>
              <a:t>istory of melanoma of unknown primary (metastatic to the right parietal scalp,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TxN1cM0</a:t>
            </a:r>
            <a:r>
              <a:rPr lang="en-US" dirty="0">
                <a:effectLst/>
                <a:ea typeface="Calibri" panose="020F0502020204030204" pitchFamily="34" charset="0"/>
              </a:rPr>
              <a:t>)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History of squamous cell carcinoma of the left parietal scalp (metastatic to the left cervical nodes,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TisN3bM0)</a:t>
            </a:r>
            <a:r>
              <a:rPr lang="en-US" dirty="0">
                <a:effectLst/>
                <a:ea typeface="Calibri" panose="020F0502020204030204" pitchFamily="34" charset="0"/>
              </a:rPr>
              <a:t> status-post radiation therapy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Physical exam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H</a:t>
            </a:r>
            <a:r>
              <a:rPr lang="en-US" dirty="0">
                <a:effectLst/>
                <a:ea typeface="Calibri" panose="020F0502020204030204" pitchFamily="34" charset="0"/>
              </a:rPr>
              <a:t>e displayed confluent </a:t>
            </a:r>
            <a:r>
              <a:rPr lang="en-US" dirty="0" err="1">
                <a:effectLst/>
                <a:ea typeface="Calibri" panose="020F0502020204030204" pitchFamily="34" charset="0"/>
              </a:rPr>
              <a:t>photodistributed</a:t>
            </a:r>
            <a:r>
              <a:rPr lang="en-US" dirty="0">
                <a:effectLst/>
                <a:ea typeface="Calibri" panose="020F0502020204030204" pitchFamily="34" charset="0"/>
              </a:rPr>
              <a:t> erythema of </a:t>
            </a:r>
            <a:r>
              <a:rPr lang="en-US" dirty="0">
                <a:ea typeface="Calibri" panose="020F0502020204030204" pitchFamily="34" charset="0"/>
              </a:rPr>
              <a:t>his upper torso, where a dark </a:t>
            </a:r>
            <a:r>
              <a:rPr lang="en-US" dirty="0">
                <a:effectLst/>
                <a:ea typeface="Calibri" panose="020F0502020204030204" pitchFamily="34" charset="0"/>
              </a:rPr>
              <a:t>brown irregularly pigmented papule was identified. On </a:t>
            </a:r>
            <a:r>
              <a:rPr lang="en-US" dirty="0" err="1">
                <a:effectLst/>
                <a:ea typeface="Calibri" panose="020F0502020204030204" pitchFamily="34" charset="0"/>
              </a:rPr>
              <a:t>dermoscopy</a:t>
            </a:r>
            <a:r>
              <a:rPr lang="en-US" dirty="0">
                <a:effectLst/>
                <a:ea typeface="Calibri" panose="020F0502020204030204" pitchFamily="34" charset="0"/>
              </a:rPr>
              <a:t>, a reticular network and asymmetric focus of irregular </a:t>
            </a:r>
            <a:r>
              <a:rPr lang="en-US" dirty="0">
                <a:ea typeface="Calibri" panose="020F0502020204030204" pitchFamily="34" charset="0"/>
              </a:rPr>
              <a:t>darker brown/purple blotches were observed</a:t>
            </a:r>
            <a:r>
              <a:rPr lang="en-US" dirty="0">
                <a:effectLst/>
                <a:ea typeface="Calibri" panose="020F0502020204030204" pitchFamily="34" charset="0"/>
              </a:rPr>
              <a:t>. 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A shave removal was performed.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9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3A829-9E44-44FF-8EBA-E64ED941E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619"/>
          <a:stretch/>
        </p:blipFill>
        <p:spPr>
          <a:xfrm>
            <a:off x="804672" y="-2920"/>
            <a:ext cx="10234569" cy="6860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ECE020-A90D-46BA-A8EB-AA465B7F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696" y="6430336"/>
            <a:ext cx="8064519" cy="415000"/>
          </a:xfr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kern="1200" dirty="0">
                <a:latin typeface="+mj-lt"/>
                <a:ea typeface="+mj-ea"/>
                <a:cs typeface="+mj-cs"/>
              </a:rPr>
              <a:t>Atypical pigmented lesion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D4A5D46-ED53-014B-8849-2D8D64429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619"/>
          <a:stretch/>
        </p:blipFill>
        <p:spPr>
          <a:xfrm>
            <a:off x="804672" y="12664"/>
            <a:ext cx="10234569" cy="68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D81483A-5E57-4CEE-860C-DD4375027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0" r="-2" b="8485"/>
          <a:stretch/>
        </p:blipFill>
        <p:spPr>
          <a:xfrm>
            <a:off x="2194311" y="1220160"/>
            <a:ext cx="6589941" cy="4417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62CB47-033C-4A7E-99C9-8EC9BC518AA1}"/>
              </a:ext>
            </a:extLst>
          </p:cNvPr>
          <p:cNvSpPr txBox="1">
            <a:spLocks/>
          </p:cNvSpPr>
          <p:nvPr/>
        </p:nvSpPr>
        <p:spPr>
          <a:xfrm>
            <a:off x="4004654" y="5249541"/>
            <a:ext cx="3128537" cy="776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Dermoscopy</a:t>
            </a:r>
          </a:p>
        </p:txBody>
      </p:sp>
    </p:spTree>
    <p:extLst>
      <p:ext uri="{BB962C8B-B14F-4D97-AF65-F5344CB8AC3E}">
        <p14:creationId xmlns:p14="http://schemas.microsoft.com/office/powerpoint/2010/main" val="161980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A6254-376F-48B9-B8AF-9B875937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" y="-87984"/>
            <a:ext cx="12058231" cy="351698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6F39C9D-5680-498F-8FB2-934BB90F7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" y="3194373"/>
            <a:ext cx="5908158" cy="3692599"/>
          </a:xfrm>
          <a:prstGeom prst="rect">
            <a:avLst/>
          </a:prstGeom>
        </p:spPr>
      </p:pic>
      <p:pic>
        <p:nvPicPr>
          <p:cNvPr id="7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6ABAB199-8E39-4BAE-A6B9-06AE26C4C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42" y="3236088"/>
            <a:ext cx="6150073" cy="38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9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81FE-0EF0-45EB-9F37-584D046F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 </a:t>
            </a:r>
            <a:br>
              <a:rPr lang="en-US" dirty="0"/>
            </a:br>
            <a:r>
              <a:rPr lang="en-US" dirty="0"/>
              <a:t>(Link to survey: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bit.ly</a:t>
            </a:r>
            <a:r>
              <a:rPr lang="en-US" dirty="0">
                <a:hlinkClick r:id="rId2"/>
              </a:rPr>
              <a:t>/3bMHMyB</a:t>
            </a:r>
            <a:r>
              <a:rPr lang="en-US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7F9EF-ADF9-4347-ABDF-0B117053A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the most likely diagnosis given the clinical history, physical exam, and histopathological findings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Compound melanocytic nevus with changes consistent with recent sunburn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Compound melanocytic nevus with drug-induced phototoxic reaction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Compound melanocytic nevus with spongiotic dermatitis likely secondary to allergic contact dermatitis from sunscreen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Evolving melanoma-in-situ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0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722E-D64D-40F0-BB59-AC5AFBC9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  <a:br>
              <a:rPr lang="en-US" dirty="0"/>
            </a:br>
            <a:r>
              <a:rPr lang="en-US" dirty="0"/>
              <a:t>(Link to survey: </a:t>
            </a:r>
            <a:r>
              <a:rPr lang="en-US" dirty="0">
                <a:hlinkClick r:id="rId2"/>
              </a:rPr>
              <a:t>http://bit.ly/3bMHMyB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FA69-0A97-4814-A333-8469207EF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the most appropriate next step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Discontinuation of omeprazole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Excision with 5 mm margins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Reassurance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Patch testing to evaluate for allergy to sunscreen components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3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262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Case of the Month January</vt:lpstr>
      <vt:lpstr>January Case of the Month</vt:lpstr>
      <vt:lpstr>Atypical pigmented lesion</vt:lpstr>
      <vt:lpstr>PowerPoint Presentation</vt:lpstr>
      <vt:lpstr>PowerPoint Presentation</vt:lpstr>
      <vt:lpstr>Question 1  (Link to survey: http://bit.ly/3bMHMyB)</vt:lpstr>
      <vt:lpstr>Question 2 (Link to survey: http://bit.ly/3bMHMyB)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Dalton Turner</cp:lastModifiedBy>
  <cp:revision>7</cp:revision>
  <dcterms:created xsi:type="dcterms:W3CDTF">2020-12-07T15:18:21Z</dcterms:created>
  <dcterms:modified xsi:type="dcterms:W3CDTF">2021-01-18T19:02:38Z</dcterms:modified>
</cp:coreProperties>
</file>