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66" r:id="rId2"/>
    <p:sldId id="256" r:id="rId3"/>
    <p:sldId id="258" r:id="rId4"/>
    <p:sldId id="260" r:id="rId5"/>
    <p:sldId id="262" r:id="rId6"/>
    <p:sldId id="263" r:id="rId7"/>
    <p:sldId id="265" r:id="rId8"/>
  </p:sldIdLst>
  <p:sldSz cx="9144000" cy="5143500" type="screen16x9"/>
  <p:notesSz cx="6858000" cy="9144000"/>
  <p:embeddedFontLst>
    <p:embeddedFont>
      <p:font typeface="Average" panose="02000503040000020003" pitchFamily="2" charset="77"/>
      <p:regular r:id="rId10"/>
    </p:embeddedFont>
    <p:embeddedFont>
      <p:font typeface="Oswald" pitchFamily="2" charset="77"/>
      <p:regular r:id="rId11"/>
      <p:bold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d23968286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d23968286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</p:txBody>
      </p:sp>
    </p:spTree>
    <p:extLst>
      <p:ext uri="{BB962C8B-B14F-4D97-AF65-F5344CB8AC3E}">
        <p14:creationId xmlns:p14="http://schemas.microsoft.com/office/powerpoint/2010/main" val="2257836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d23968286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d23968286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d2396828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d23968286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d23968286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d23968286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d23968286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d23968286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333333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d23968286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d23968286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cup.1285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i.org/10.1111/cup.13398" TargetMode="External"/><Relationship Id="rId4" Type="http://schemas.openxmlformats.org/officeDocument/2006/relationships/hyperlink" Target="https://doi.org/10.1111/cup.1336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1932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March Case of the Month</a:t>
            </a:r>
            <a:endParaRPr sz="2800"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191900" y="612571"/>
            <a:ext cx="5943900" cy="36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27025">
              <a:lnSpc>
                <a:spcPct val="100000"/>
              </a:lnSpc>
              <a:spcBef>
                <a:spcPts val="1000"/>
              </a:spcBef>
              <a:buClr>
                <a:srgbClr val="FFFFFF"/>
              </a:buClr>
              <a:buSzPts val="1550"/>
            </a:pPr>
            <a:r>
              <a:rPr lang="en-US" sz="1550" dirty="0">
                <a:solidFill>
                  <a:srgbClr val="FFFFFF"/>
                </a:solidFill>
              </a:rPr>
              <a:t>26-year-old</a:t>
            </a:r>
            <a:r>
              <a:rPr lang="en" sz="1550" dirty="0">
                <a:solidFill>
                  <a:srgbClr val="FFFFFF"/>
                </a:solidFill>
              </a:rPr>
              <a:t> female with a new large, pedunculated, friable, tan-brown, polyp on the right nasal ala </a:t>
            </a:r>
          </a:p>
          <a:p>
            <a:pPr indent="-327025">
              <a:lnSpc>
                <a:spcPct val="100000"/>
              </a:lnSpc>
              <a:spcBef>
                <a:spcPts val="1000"/>
              </a:spcBef>
              <a:buClr>
                <a:srgbClr val="FFFFFF"/>
              </a:buClr>
              <a:buSzPts val="1550"/>
            </a:pPr>
            <a:r>
              <a:rPr lang="en" sz="1550" dirty="0">
                <a:solidFill>
                  <a:srgbClr val="FFFFFF"/>
                </a:solidFill>
              </a:rPr>
              <a:t>PMH:</a:t>
            </a:r>
          </a:p>
          <a:p>
            <a:pPr lvl="1" indent="-327025">
              <a:lnSpc>
                <a:spcPct val="100000"/>
              </a:lnSpc>
              <a:spcBef>
                <a:spcPts val="1000"/>
              </a:spcBef>
              <a:buClr>
                <a:srgbClr val="FFFFFF"/>
              </a:buClr>
              <a:buSzPts val="1550"/>
              <a:buChar char="●"/>
            </a:pPr>
            <a:r>
              <a:rPr lang="en" sz="1150" dirty="0">
                <a:solidFill>
                  <a:srgbClr val="FFFFFF"/>
                </a:solidFill>
              </a:rPr>
              <a:t>Tuberous sclerosis </a:t>
            </a:r>
          </a:p>
          <a:p>
            <a:pPr lvl="1" indent="-327025">
              <a:lnSpc>
                <a:spcPct val="100000"/>
              </a:lnSpc>
              <a:spcBef>
                <a:spcPts val="1000"/>
              </a:spcBef>
              <a:buClr>
                <a:srgbClr val="FFFFFF"/>
              </a:buClr>
              <a:buSzPts val="1550"/>
              <a:buChar char="●"/>
            </a:pPr>
            <a:r>
              <a:rPr lang="en" sz="1150" dirty="0">
                <a:solidFill>
                  <a:srgbClr val="FFFFFF"/>
                </a:solidFill>
              </a:rPr>
              <a:t>Seizures</a:t>
            </a:r>
          </a:p>
          <a:p>
            <a:pPr lvl="1" indent="-327025">
              <a:lnSpc>
                <a:spcPct val="100000"/>
              </a:lnSpc>
              <a:spcBef>
                <a:spcPts val="1000"/>
              </a:spcBef>
              <a:buClr>
                <a:srgbClr val="FFFFFF"/>
              </a:buClr>
              <a:buSzPts val="1550"/>
              <a:buChar char="●"/>
            </a:pPr>
            <a:r>
              <a:rPr lang="en" sz="1150" dirty="0">
                <a:solidFill>
                  <a:srgbClr val="FFFFFF"/>
                </a:solidFill>
              </a:rPr>
              <a:t>Multiple </a:t>
            </a:r>
            <a:r>
              <a:rPr lang="en" sz="1150" dirty="0" err="1">
                <a:solidFill>
                  <a:srgbClr val="FFFFFF"/>
                </a:solidFill>
              </a:rPr>
              <a:t>angiofibromas</a:t>
            </a:r>
            <a:endParaRPr lang="en" sz="1150" dirty="0">
              <a:solidFill>
                <a:srgbClr val="FFFFFF"/>
              </a:solidFill>
            </a:endParaRPr>
          </a:p>
          <a:p>
            <a:pPr marL="457200" lvl="0" indent="-3270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50"/>
              <a:buChar char="●"/>
            </a:pPr>
            <a:r>
              <a:rPr lang="en" sz="1550" dirty="0">
                <a:solidFill>
                  <a:srgbClr val="FFFFFF"/>
                </a:solidFill>
              </a:rPr>
              <a:t>Histology</a:t>
            </a:r>
          </a:p>
          <a:p>
            <a:pPr lvl="1" indent="-327025">
              <a:lnSpc>
                <a:spcPct val="100000"/>
              </a:lnSpc>
              <a:spcBef>
                <a:spcPts val="1000"/>
              </a:spcBef>
              <a:buClr>
                <a:srgbClr val="FFFFFF"/>
              </a:buClr>
              <a:buSzPts val="1550"/>
              <a:buChar char="●"/>
            </a:pPr>
            <a:r>
              <a:rPr lang="en" sz="1150" dirty="0">
                <a:solidFill>
                  <a:srgbClr val="FFFFFF"/>
                </a:solidFill>
              </a:rPr>
              <a:t>Increased number of venules throughout the dermis along with an associated proliferation of fibrocytes, many of them multinucleate. Perifollicular fibrosis was not noted. </a:t>
            </a:r>
          </a:p>
          <a:p>
            <a:pPr lvl="0" indent="-327025">
              <a:lnSpc>
                <a:spcPct val="100000"/>
              </a:lnSpc>
              <a:spcBef>
                <a:spcPts val="1000"/>
              </a:spcBef>
              <a:buClr>
                <a:srgbClr val="FFFFFF"/>
              </a:buClr>
              <a:buSzPts val="1550"/>
            </a:pPr>
            <a:r>
              <a:rPr lang="en-US" sz="1550" dirty="0">
                <a:solidFill>
                  <a:srgbClr val="FFFFFF"/>
                </a:solidFill>
              </a:rPr>
              <a:t>What is your diagnosis?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5800" y="71200"/>
            <a:ext cx="1060625" cy="13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4">
            <a:alphaModFix/>
          </a:blip>
          <a:srcRect l="19651" t="19270" r="24391"/>
          <a:stretch/>
        </p:blipFill>
        <p:spPr>
          <a:xfrm rot="10800000" flipH="1">
            <a:off x="7264400" y="67000"/>
            <a:ext cx="1800001" cy="139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5">
            <a:alphaModFix/>
          </a:blip>
          <a:srcRect l="15268"/>
          <a:stretch/>
        </p:blipFill>
        <p:spPr>
          <a:xfrm rot="10800000" flipH="1">
            <a:off x="6520838" y="1529787"/>
            <a:ext cx="2300949" cy="14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6">
            <a:alphaModFix/>
          </a:blip>
          <a:srcRect l="16119" t="6160" r="30059" b="5077"/>
          <a:stretch/>
        </p:blipFill>
        <p:spPr>
          <a:xfrm rot="10800000" flipH="1">
            <a:off x="6531350" y="3056476"/>
            <a:ext cx="2279924" cy="2024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285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728420" y="568625"/>
            <a:ext cx="7782205" cy="220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Multinucleate cell angiohistiocytoma in a patient with tuberous sclerosis</a:t>
            </a:r>
            <a:endParaRPr sz="4400"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1680302" y="3066775"/>
            <a:ext cx="5783400" cy="7225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5"/>
                </a:solidFill>
              </a:rPr>
              <a:t>Elizabeth Demaree, D.O.</a:t>
            </a:r>
            <a:r>
              <a:rPr lang="en" sz="1800" baseline="30000" dirty="0">
                <a:solidFill>
                  <a:schemeClr val="accent5"/>
                </a:solidFill>
              </a:rPr>
              <a:t>1</a:t>
            </a:r>
            <a:r>
              <a:rPr lang="en" sz="1800" dirty="0">
                <a:solidFill>
                  <a:schemeClr val="accent5"/>
                </a:solidFill>
              </a:rPr>
              <a:t>; Chelsea Schwartz, D.O.</a:t>
            </a:r>
            <a:r>
              <a:rPr lang="en" sz="1800" baseline="30000" dirty="0">
                <a:solidFill>
                  <a:schemeClr val="accent5"/>
                </a:solidFill>
              </a:rPr>
              <a:t>2</a:t>
            </a:r>
            <a:r>
              <a:rPr lang="en" sz="1800" dirty="0">
                <a:solidFill>
                  <a:schemeClr val="accent5"/>
                </a:solidFill>
              </a:rPr>
              <a:t>; Nathan Cleaver, D.O.</a:t>
            </a:r>
            <a:r>
              <a:rPr lang="en" sz="1800" baseline="30000" dirty="0">
                <a:solidFill>
                  <a:schemeClr val="accent5"/>
                </a:solidFill>
              </a:rPr>
              <a:t>3</a:t>
            </a:r>
          </a:p>
        </p:txBody>
      </p:sp>
      <p:sp>
        <p:nvSpPr>
          <p:cNvPr id="62" name="Google Shape;62;p13"/>
          <p:cNvSpPr txBox="1"/>
          <p:nvPr/>
        </p:nvSpPr>
        <p:spPr>
          <a:xfrm>
            <a:off x="2727225" y="3685886"/>
            <a:ext cx="57834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Roboto"/>
              <a:buAutoNum type="arabicPeriod"/>
            </a:pPr>
            <a:r>
              <a:rPr lang="en" sz="1000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Northeast Regional Medical Center, Kirksville, MO</a:t>
            </a:r>
            <a:endParaRPr sz="1000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Roboto"/>
              <a:buAutoNum type="arabicPeriod"/>
            </a:pPr>
            <a:r>
              <a:rPr lang="en" sz="1000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LECOM at Seton Hill, Greensburg, PA</a:t>
            </a:r>
            <a:endParaRPr sz="1000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Roboto"/>
              <a:buAutoNum type="arabicPeriod"/>
            </a:pPr>
            <a:r>
              <a:rPr lang="en" sz="1000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Cleaver Medical Group, Cumming, GA</a:t>
            </a:r>
            <a:endParaRPr sz="1000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1932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Our patient</a:t>
            </a:r>
            <a:endParaRPr sz="2800"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191900" y="612571"/>
            <a:ext cx="5943900" cy="36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70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50"/>
              <a:buChar char="●"/>
            </a:pPr>
            <a:r>
              <a:rPr lang="en" sz="1550" dirty="0">
                <a:solidFill>
                  <a:srgbClr val="FFFFFF"/>
                </a:solidFill>
              </a:rPr>
              <a:t>A 26-year-old female, with a PMH of tuberous sclerosis and seizures, presented to the dermatology clinic complaining of “growths” on her cheeks for two weeks. </a:t>
            </a:r>
            <a:endParaRPr sz="1550" dirty="0">
              <a:solidFill>
                <a:srgbClr val="FFFFFF"/>
              </a:solidFill>
            </a:endParaRPr>
          </a:p>
          <a:p>
            <a:pPr marL="457200" lvl="0" indent="-3270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50"/>
              <a:buChar char="●"/>
            </a:pPr>
            <a:r>
              <a:rPr lang="en" sz="1550" dirty="0">
                <a:solidFill>
                  <a:srgbClr val="FFFFFF"/>
                </a:solidFill>
              </a:rPr>
              <a:t>The lesions have bled and have not been previously treated. On physical exam, multiple angiofibromas were noted. A large, pedunculated, friable, tan-brown, polyp on the right nasal ala was also identified and biopsied. </a:t>
            </a:r>
            <a:endParaRPr sz="1550" dirty="0">
              <a:solidFill>
                <a:srgbClr val="FFFFFF"/>
              </a:solidFill>
            </a:endParaRPr>
          </a:p>
          <a:p>
            <a:pPr marL="457200" lvl="0" indent="-3270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50"/>
              <a:buChar char="●"/>
            </a:pPr>
            <a:r>
              <a:rPr lang="en" sz="1550" dirty="0">
                <a:solidFill>
                  <a:srgbClr val="FFFFFF"/>
                </a:solidFill>
              </a:rPr>
              <a:t>Histologically, the lesion revealed an increased number of venules throughout the dermis along with an associated proliferation of fibrocytes, many of them multinucleate. Perifollicular fibrosis was not noted. </a:t>
            </a:r>
          </a:p>
          <a:p>
            <a:pPr lvl="0" indent="-327025">
              <a:lnSpc>
                <a:spcPct val="100000"/>
              </a:lnSpc>
              <a:spcBef>
                <a:spcPts val="1000"/>
              </a:spcBef>
              <a:buClr>
                <a:srgbClr val="FFFFFF"/>
              </a:buClr>
              <a:buSzPts val="1550"/>
            </a:pPr>
            <a:r>
              <a:rPr lang="en" sz="1550" dirty="0">
                <a:solidFill>
                  <a:srgbClr val="FFFFFF"/>
                </a:solidFill>
              </a:rPr>
              <a:t>Due to presence of 4/4 histologic criterion, a diagnosis of multinucleate cell angiohistiocytoma (MCA) was made. </a:t>
            </a:r>
          </a:p>
          <a:p>
            <a:pPr lvl="1" indent="-327025">
              <a:lnSpc>
                <a:spcPct val="100000"/>
              </a:lnSpc>
              <a:spcBef>
                <a:spcPts val="1000"/>
              </a:spcBef>
              <a:buClr>
                <a:srgbClr val="FFFFFF"/>
              </a:buClr>
              <a:buSzPts val="1550"/>
            </a:pPr>
            <a:r>
              <a:rPr lang="en-US" sz="1600" dirty="0">
                <a:solidFill>
                  <a:srgbClr val="FFFFFF"/>
                </a:solidFill>
              </a:rPr>
              <a:t>To our knowledge, MCA has never been reported in a patient with tuberous sclerosis, but is likely coincidental. </a:t>
            </a: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5800" y="71200"/>
            <a:ext cx="1060625" cy="13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4">
            <a:alphaModFix/>
          </a:blip>
          <a:srcRect l="19651" t="19270" r="24391"/>
          <a:stretch/>
        </p:blipFill>
        <p:spPr>
          <a:xfrm rot="10800000" flipH="1">
            <a:off x="7264400" y="67000"/>
            <a:ext cx="1800001" cy="139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5">
            <a:alphaModFix/>
          </a:blip>
          <a:srcRect l="15268"/>
          <a:stretch/>
        </p:blipFill>
        <p:spPr>
          <a:xfrm rot="10800000" flipH="1">
            <a:off x="6520838" y="1529787"/>
            <a:ext cx="2300949" cy="14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6">
            <a:alphaModFix/>
          </a:blip>
          <a:srcRect l="16119" t="6160" r="30059" b="5077"/>
          <a:stretch/>
        </p:blipFill>
        <p:spPr>
          <a:xfrm rot="10800000" flipH="1">
            <a:off x="6531350" y="3056476"/>
            <a:ext cx="2279924" cy="202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11725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Discussion of multinucleate cell angiohistiocytoma (MCA)</a:t>
            </a:r>
            <a:endParaRPr sz="2800" dirty="0"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132602" y="543007"/>
            <a:ext cx="887879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70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50"/>
              <a:buChar char="●"/>
            </a:pPr>
            <a:r>
              <a:rPr lang="en" sz="1500" dirty="0">
                <a:solidFill>
                  <a:srgbClr val="FFFFFF"/>
                </a:solidFill>
              </a:rPr>
              <a:t>Multinucleate cell angiohistiocytoma is a rare and underrecognized lesion first reported in 1985, with less than 150 cases reported since then (1-4). </a:t>
            </a:r>
            <a:endParaRPr sz="1500" dirty="0">
              <a:solidFill>
                <a:srgbClr val="FFFFFF"/>
              </a:solidFill>
            </a:endParaRPr>
          </a:p>
          <a:p>
            <a:pPr marL="457200" lvl="0" indent="-3270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50"/>
              <a:buChar char="●"/>
            </a:pPr>
            <a:r>
              <a:rPr lang="en" sz="1500" dirty="0">
                <a:solidFill>
                  <a:srgbClr val="FFFFFF"/>
                </a:solidFill>
              </a:rPr>
              <a:t>MCA typically presents in middle-aged to elderly women with a striking female predominance of 3:1 (3). </a:t>
            </a:r>
            <a:endParaRPr sz="1500" dirty="0">
              <a:solidFill>
                <a:srgbClr val="FFFFFF"/>
              </a:solidFill>
            </a:endParaRPr>
          </a:p>
          <a:p>
            <a:pPr marL="457200" lvl="0" indent="-3270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50"/>
              <a:buChar char="●"/>
            </a:pPr>
            <a:r>
              <a:rPr lang="en" sz="1500" dirty="0">
                <a:solidFill>
                  <a:srgbClr val="FFFFFF"/>
                </a:solidFill>
              </a:rPr>
              <a:t>Presents clinically as asymptomatic, 2-15 mm well-defined unilateral sparse grouped papules, red-brown to violaceous in color.</a:t>
            </a:r>
            <a:endParaRPr sz="1500" dirty="0">
              <a:solidFill>
                <a:srgbClr val="FFFFFF"/>
              </a:solidFill>
            </a:endParaRPr>
          </a:p>
          <a:p>
            <a:pPr marL="914400" lvl="1" indent="-3270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50"/>
              <a:buChar char="○"/>
            </a:pPr>
            <a:r>
              <a:rPr lang="en" sz="1500" dirty="0">
                <a:solidFill>
                  <a:srgbClr val="FFFFFF"/>
                </a:solidFill>
              </a:rPr>
              <a:t>The clinical differential diagnoses include generalized eruptive histiocytosis, eruptive microvenular hemangioma, Kaposi’s sarcoma, dermatofibroma, papular granuloma annulare, and papular sarcoidosis (2,3). </a:t>
            </a:r>
            <a:endParaRPr sz="1500" dirty="0">
              <a:solidFill>
                <a:srgbClr val="FFFFFF"/>
              </a:solidFill>
            </a:endParaRPr>
          </a:p>
          <a:p>
            <a:pPr marL="457200" lvl="0" indent="-3270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50"/>
              <a:buChar char="●"/>
            </a:pPr>
            <a:r>
              <a:rPr lang="en" sz="1500" dirty="0">
                <a:solidFill>
                  <a:srgbClr val="FFFFFF"/>
                </a:solidFill>
              </a:rPr>
              <a:t>They are usually localized to the dorsum of the hands (38.7%) and lower extremities (24.2%) but have been reported on the trunk and mucosa (1,2,4,11). </a:t>
            </a:r>
            <a:endParaRPr sz="1500" dirty="0">
              <a:solidFill>
                <a:srgbClr val="FFFFFF"/>
              </a:solidFill>
            </a:endParaRPr>
          </a:p>
          <a:p>
            <a:pPr lvl="0" indent="-327025">
              <a:lnSpc>
                <a:spcPct val="100000"/>
              </a:lnSpc>
              <a:spcBef>
                <a:spcPts val="1000"/>
              </a:spcBef>
              <a:buClr>
                <a:srgbClr val="FFFFFF"/>
              </a:buClr>
              <a:buSzPts val="1550"/>
            </a:pPr>
            <a:r>
              <a:rPr lang="en-US" sz="1500" dirty="0">
                <a:solidFill>
                  <a:srgbClr val="FFFFFF"/>
                </a:solidFill>
              </a:rPr>
              <a:t>MCA presents in most cases (especially if solitary) without associated systemic disease.  </a:t>
            </a:r>
          </a:p>
          <a:p>
            <a:pPr lvl="0" indent="-327025">
              <a:lnSpc>
                <a:spcPct val="100000"/>
              </a:lnSpc>
              <a:spcBef>
                <a:spcPts val="1000"/>
              </a:spcBef>
              <a:buClr>
                <a:srgbClr val="FFFFFF"/>
              </a:buClr>
              <a:buSzPts val="1550"/>
            </a:pPr>
            <a:r>
              <a:rPr lang="en-US" sz="1500" dirty="0">
                <a:solidFill>
                  <a:srgbClr val="FFFFFF"/>
                </a:solidFill>
              </a:rPr>
              <a:t>If generalized, there is no gender predilection, and possible association with: Castleman’s disease, POEMS syndrome, vitiligo with anti-thyroid antibodies, and anti-Ro 60 antibodies (3,7), and hepatitis C with cirrhosis (3,4)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00" y="309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Pathogenesis of multinucleate cell angiohistiocytoma (MCA)</a:t>
            </a:r>
            <a:endParaRPr sz="2800" dirty="0"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70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50"/>
              <a:buChar char="●"/>
            </a:pPr>
            <a:r>
              <a:rPr lang="en" sz="1550" dirty="0">
                <a:solidFill>
                  <a:srgbClr val="FFFFFF"/>
                </a:solidFill>
              </a:rPr>
              <a:t>The pathogenesis of MCA remains unknown but is likely a reactive process (1,3). </a:t>
            </a:r>
            <a:endParaRPr sz="1550" dirty="0">
              <a:solidFill>
                <a:srgbClr val="FFFFFF"/>
              </a:solidFill>
            </a:endParaRPr>
          </a:p>
          <a:p>
            <a:pPr marL="914400" lvl="1" indent="-3270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50"/>
              <a:buChar char="○"/>
            </a:pPr>
            <a:r>
              <a:rPr lang="en" sz="1550" dirty="0">
                <a:solidFill>
                  <a:srgbClr val="FFFFFF"/>
                </a:solidFill>
              </a:rPr>
              <a:t>Frew et al. described an inflammatory and vascular origin with fibrosis involved in the progression of the disease (9). </a:t>
            </a:r>
            <a:endParaRPr sz="1550" dirty="0">
              <a:solidFill>
                <a:srgbClr val="FFFFFF"/>
              </a:solidFill>
            </a:endParaRPr>
          </a:p>
          <a:p>
            <a:pPr marL="914400" lvl="1" indent="-3270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50"/>
              <a:buChar char="○"/>
            </a:pPr>
            <a:r>
              <a:rPr lang="en" sz="1550" dirty="0">
                <a:solidFill>
                  <a:srgbClr val="FFFFFF"/>
                </a:solidFill>
              </a:rPr>
              <a:t>Several reports have hypothesized an inflammatory response with intravascular macrophage migration and the role of mast cells interacting with Factor XIII+ mononuclear dendritic cells leading to the production of multinucleated cells and promotion of secondary vascular hyperplasia (2,4,10). </a:t>
            </a:r>
            <a:endParaRPr sz="1550" dirty="0">
              <a:solidFill>
                <a:srgbClr val="FFFFFF"/>
              </a:solidFill>
            </a:endParaRPr>
          </a:p>
          <a:p>
            <a:pPr marL="914400" lvl="1" indent="-3270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50"/>
              <a:buChar char="○"/>
            </a:pPr>
            <a:r>
              <a:rPr lang="en" sz="1550" dirty="0">
                <a:solidFill>
                  <a:srgbClr val="FFFFFF"/>
                </a:solidFill>
              </a:rPr>
              <a:t>Overexpression of estrogen has been exhibited in lesions, which could explain the highly vascular nature and female predominance secondary to the angiogenic effects of estrogen signaling (2). </a:t>
            </a:r>
            <a:endParaRPr sz="1550" dirty="0">
              <a:solidFill>
                <a:srgbClr val="FFFFFF"/>
              </a:solidFill>
            </a:endParaRPr>
          </a:p>
          <a:p>
            <a:pPr marL="914400" lvl="1" indent="-3270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50"/>
              <a:buChar char="○"/>
            </a:pPr>
            <a:r>
              <a:rPr lang="en" sz="1550" dirty="0">
                <a:solidFill>
                  <a:srgbClr val="FFFFFF"/>
                </a:solidFill>
              </a:rPr>
              <a:t>Due to the location of lesions, trauma, such as insect bites, may play a role in the pathogenesis as well (11,12,13).</a:t>
            </a:r>
            <a:endParaRPr sz="15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174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Treatment of multinucleate cell angiohistiocytoma (MCA) </a:t>
            </a:r>
            <a:endParaRPr sz="2800" dirty="0"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311700" y="747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 dirty="0">
                <a:solidFill>
                  <a:srgbClr val="FFFFFF"/>
                </a:solidFill>
              </a:rPr>
              <a:t>There is no standard of care for treatment of MCA and treatment is not necessary, but many options are available for patients seeking removal of lesions (7). </a:t>
            </a:r>
            <a:endParaRPr sz="1500" dirty="0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 dirty="0">
                <a:solidFill>
                  <a:srgbClr val="FFFFFF"/>
                </a:solidFill>
              </a:rPr>
              <a:t>Edgerton et al. reported successful treatment of lesions using a potassium-titanyl-phosphate laser (KTP) combined with triamcinolone acetonide injections for two sessions ten weeks apart.</a:t>
            </a:r>
            <a:endParaRPr sz="1500" dirty="0">
              <a:solidFill>
                <a:srgbClr val="FFFFFF"/>
              </a:solidFill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○"/>
            </a:pPr>
            <a:r>
              <a:rPr lang="en" sz="1500" dirty="0">
                <a:solidFill>
                  <a:srgbClr val="FFFFFF"/>
                </a:solidFill>
              </a:rPr>
              <a:t> KTP lasers reduce blood vessels and reduce vascular proliferation in MCA (2). </a:t>
            </a:r>
            <a:endParaRPr sz="1500" dirty="0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 dirty="0" err="1">
                <a:solidFill>
                  <a:srgbClr val="FFFFFF"/>
                </a:solidFill>
              </a:rPr>
              <a:t>Tuchayi</a:t>
            </a:r>
            <a:r>
              <a:rPr lang="en" sz="1500" dirty="0">
                <a:solidFill>
                  <a:srgbClr val="FFFFFF"/>
                </a:solidFill>
              </a:rPr>
              <a:t> et al. reported successful treatment using a fractionated ablative carbon dioxide laser followed by triamcinolone injections, which improved color and flattening of lesions. </a:t>
            </a:r>
            <a:endParaRPr sz="1500" dirty="0">
              <a:solidFill>
                <a:srgbClr val="FFFFFF"/>
              </a:solidFill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○"/>
            </a:pPr>
            <a:r>
              <a:rPr lang="en" sz="1500" dirty="0">
                <a:solidFill>
                  <a:srgbClr val="FFFFFF"/>
                </a:solidFill>
              </a:rPr>
              <a:t>Carbon dioxide lasers remodel fibrous stroma and ablate vessels leading to rapid re-epithelialization (9). </a:t>
            </a:r>
            <a:endParaRPr sz="1500" dirty="0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 dirty="0">
                <a:solidFill>
                  <a:srgbClr val="FFFFFF"/>
                </a:solidFill>
              </a:rPr>
              <a:t>Other treatment options available are surgical excision, cryotherapy, argon lasers, and intense pulsed light (2). </a:t>
            </a:r>
            <a:endParaRPr sz="1500" dirty="0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500"/>
              <a:buChar char="●"/>
            </a:pPr>
            <a:r>
              <a:rPr lang="en" sz="1500" dirty="0">
                <a:solidFill>
                  <a:srgbClr val="FFFFFF"/>
                </a:solidFill>
              </a:rPr>
              <a:t>For generalized MCA, there is no treatment, but a trial of thalidomide 50 mg bid has been reported with improvement after 5 months (3).</a:t>
            </a:r>
            <a:endParaRPr sz="21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423875" y="94900"/>
            <a:ext cx="20097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References</a:t>
            </a:r>
            <a:endParaRPr sz="2800" dirty="0"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158550" y="586800"/>
            <a:ext cx="8826900" cy="45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762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750"/>
              <a:buAutoNum type="arabicPeriod"/>
            </a:pPr>
            <a:r>
              <a:rPr lang="en" sz="750">
                <a:solidFill>
                  <a:srgbClr val="FFFFFF"/>
                </a:solidFill>
              </a:rPr>
              <a:t>Rato M, Monteiro AF, Parente J, Aranha J. Case for diagnosis. Multinucleated cell angiohistiocytoma. </a:t>
            </a:r>
            <a:r>
              <a:rPr lang="en" sz="750" i="1">
                <a:solidFill>
                  <a:srgbClr val="FFFFFF"/>
                </a:solidFill>
              </a:rPr>
              <a:t>Anais Brasileiros de Dermatologia</a:t>
            </a:r>
            <a:r>
              <a:rPr lang="en" sz="750">
                <a:solidFill>
                  <a:srgbClr val="FFFFFF"/>
                </a:solidFill>
              </a:rPr>
              <a:t>. 2018;93(2):291-293. doi:10.1590/abd1806-4841.20186821 (1)</a:t>
            </a:r>
            <a:endParaRPr sz="750">
              <a:solidFill>
                <a:srgbClr val="FFFFFF"/>
              </a:solidFill>
            </a:endParaRPr>
          </a:p>
          <a:p>
            <a:pPr marL="457200" lvl="0" indent="-2762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750"/>
              <a:buAutoNum type="arabicPeriod"/>
            </a:pPr>
            <a:r>
              <a:rPr lang="en" sz="750">
                <a:solidFill>
                  <a:srgbClr val="FFFFFF"/>
                </a:solidFill>
              </a:rPr>
              <a:t>Edgerton B, Ladha MA, Hunter C, Devani AR, Prajapati VH. Successful treatment of multinucleate cell angiohistiocytoma in an adult male patient with potassium-titanyl-phosphate laser in combination with intralesional corticosteroids. </a:t>
            </a:r>
            <a:r>
              <a:rPr lang="en" sz="750" i="1">
                <a:solidFill>
                  <a:srgbClr val="FFFFFF"/>
                </a:solidFill>
              </a:rPr>
              <a:t>JAAD Case Rep</a:t>
            </a:r>
            <a:r>
              <a:rPr lang="en" sz="750">
                <a:solidFill>
                  <a:srgbClr val="FFFFFF"/>
                </a:solidFill>
              </a:rPr>
              <a:t>. 2019;5(10):880-882. Published 2019 Oct 22. doi:10.1016/j.jdcr.2019.08.001 (3)</a:t>
            </a:r>
            <a:endParaRPr sz="750">
              <a:solidFill>
                <a:srgbClr val="FFFFFF"/>
              </a:solidFill>
            </a:endParaRPr>
          </a:p>
          <a:p>
            <a:pPr marL="457200" lvl="0" indent="-2762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750"/>
              <a:buAutoNum type="arabicPeriod"/>
            </a:pPr>
            <a:r>
              <a:rPr lang="en" sz="750">
                <a:solidFill>
                  <a:srgbClr val="FFFFFF"/>
                </a:solidFill>
              </a:rPr>
              <a:t>Wang, M., Abdul‐fattah, B., Wang, C., Zhao, Y., Qu, X., Al‐Muriesh, M., Wang, X., Zhu, L., Qian, Y., Huang, C. and Chen, S. (2017), Generalized multinucleate cell angiohistiocytoma: case report and literature review. J Cutan Pathol, 44: 125-134. doi:</a:t>
            </a:r>
            <a:r>
              <a:rPr lang="en" sz="750">
                <a:solidFill>
                  <a:srgbClr val="FFFFFF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10.1111/cup.12853</a:t>
            </a:r>
            <a:r>
              <a:rPr lang="en" sz="750">
                <a:solidFill>
                  <a:srgbClr val="FFFFFF"/>
                </a:solidFill>
              </a:rPr>
              <a:t> (2)</a:t>
            </a:r>
            <a:endParaRPr sz="750">
              <a:solidFill>
                <a:srgbClr val="FFFFFF"/>
              </a:solidFill>
            </a:endParaRPr>
          </a:p>
          <a:p>
            <a:pPr marL="457200" lvl="0" indent="-2762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750"/>
              <a:buAutoNum type="arabicPeriod"/>
            </a:pPr>
            <a:r>
              <a:rPr lang="en" sz="750">
                <a:solidFill>
                  <a:srgbClr val="FFFFFF"/>
                </a:solidFill>
              </a:rPr>
              <a:t>Roy SF, Dong D, Myung P, McNiff JM. Multinucleate cell angiohistiocytoma: A clinicopathologic study of 62 cases and proposed diagnostic criteria. </a:t>
            </a:r>
            <a:r>
              <a:rPr lang="en" sz="750" i="1">
                <a:solidFill>
                  <a:srgbClr val="FFFFFF"/>
                </a:solidFill>
              </a:rPr>
              <a:t>J Cutan Pathol</a:t>
            </a:r>
            <a:r>
              <a:rPr lang="en" sz="750">
                <a:solidFill>
                  <a:srgbClr val="FFFFFF"/>
                </a:solidFill>
              </a:rPr>
              <a:t>. 2019;46(8):563-569. doi:10.1111/cup.13463 (12)</a:t>
            </a:r>
            <a:endParaRPr sz="750">
              <a:solidFill>
                <a:srgbClr val="FFFFFF"/>
              </a:solidFill>
            </a:endParaRPr>
          </a:p>
          <a:p>
            <a:pPr marL="457200" lvl="0" indent="-2762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750"/>
              <a:buAutoNum type="arabicPeriod"/>
            </a:pPr>
            <a:r>
              <a:rPr lang="en" sz="750">
                <a:solidFill>
                  <a:srgbClr val="FFFFFF"/>
                </a:solidFill>
              </a:rPr>
              <a:t>Nguyen AH, Glembocki DJ, Patel NB. Multinucleate cell angiohistiocytoma. </a:t>
            </a:r>
            <a:r>
              <a:rPr lang="en" sz="750" i="1">
                <a:solidFill>
                  <a:srgbClr val="FFFFFF"/>
                </a:solidFill>
              </a:rPr>
              <a:t>Cutis</a:t>
            </a:r>
            <a:r>
              <a:rPr lang="en" sz="750">
                <a:solidFill>
                  <a:srgbClr val="FFFFFF"/>
                </a:solidFill>
              </a:rPr>
              <a:t>. 2017;100(6):429-431. (14)</a:t>
            </a:r>
            <a:endParaRPr sz="750">
              <a:solidFill>
                <a:srgbClr val="FFFFFF"/>
              </a:solidFill>
            </a:endParaRPr>
          </a:p>
          <a:p>
            <a:pPr marL="457200" lvl="0" indent="-2762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750"/>
              <a:buAutoNum type="arabicPeriod"/>
            </a:pPr>
            <a:r>
              <a:rPr lang="en" sz="750">
                <a:solidFill>
                  <a:srgbClr val="FFFFFF"/>
                </a:solidFill>
              </a:rPr>
              <a:t>Frew JW. Multinucleate cell angiohistiocytoma: clinicopathological correlation of 142 cases with insights into etiology and pathogenesis. </a:t>
            </a:r>
            <a:r>
              <a:rPr lang="en" sz="750" i="1">
                <a:solidFill>
                  <a:srgbClr val="FFFFFF"/>
                </a:solidFill>
              </a:rPr>
              <a:t>Am J Dermatopathol</a:t>
            </a:r>
            <a:r>
              <a:rPr lang="en" sz="750">
                <a:solidFill>
                  <a:srgbClr val="FFFFFF"/>
                </a:solidFill>
              </a:rPr>
              <a:t>. 2015;37(3):222-228. doi:10.1097/DAD.0000000000000075 (16)</a:t>
            </a:r>
            <a:endParaRPr sz="750">
              <a:solidFill>
                <a:srgbClr val="FFFFFF"/>
              </a:solidFill>
            </a:endParaRPr>
          </a:p>
          <a:p>
            <a:pPr marL="457200" lvl="0" indent="-2762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750"/>
              <a:buAutoNum type="arabicPeriod"/>
            </a:pPr>
            <a:r>
              <a:rPr lang="en" sz="750">
                <a:solidFill>
                  <a:srgbClr val="FFFFFF"/>
                </a:solidFill>
              </a:rPr>
              <a:t>Grgurich, E,  Quinn, K,  Oram, C,  McClain, R,  Lountzis, N.  Multinucleate cell angiohistiocytoma: Case report and literature review. </a:t>
            </a:r>
            <a:r>
              <a:rPr lang="en" sz="750" i="1">
                <a:solidFill>
                  <a:srgbClr val="FFFFFF"/>
                </a:solidFill>
              </a:rPr>
              <a:t>J Cutan Pathol</a:t>
            </a:r>
            <a:r>
              <a:rPr lang="en" sz="750">
                <a:solidFill>
                  <a:srgbClr val="FFFFFF"/>
                </a:solidFill>
              </a:rPr>
              <a:t>.  2019; 46: 59– 61. </a:t>
            </a:r>
            <a:r>
              <a:rPr lang="en" sz="750">
                <a:solidFill>
                  <a:srgbClr val="FFFFF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https://doi.org/10.1111/cup.13361</a:t>
            </a:r>
            <a:r>
              <a:rPr lang="en" sz="750">
                <a:solidFill>
                  <a:srgbClr val="FFFFFF"/>
                </a:solidFill>
              </a:rPr>
              <a:t> (5)</a:t>
            </a:r>
            <a:endParaRPr sz="750">
              <a:solidFill>
                <a:srgbClr val="FFFFFF"/>
              </a:solidFill>
            </a:endParaRPr>
          </a:p>
          <a:p>
            <a:pPr marL="457200" lvl="0" indent="-2762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750"/>
              <a:buAutoNum type="arabicPeriod"/>
            </a:pPr>
            <a:r>
              <a:rPr lang="en" sz="750">
                <a:solidFill>
                  <a:srgbClr val="FFFFFF"/>
                </a:solidFill>
              </a:rPr>
              <a:t>Hake S. Cutaneous manifestations of tuberous sclerosis. </a:t>
            </a:r>
            <a:r>
              <a:rPr lang="en" sz="750" i="1">
                <a:solidFill>
                  <a:srgbClr val="FFFFFF"/>
                </a:solidFill>
              </a:rPr>
              <a:t>Ochsner J</a:t>
            </a:r>
            <a:r>
              <a:rPr lang="en" sz="750">
                <a:solidFill>
                  <a:srgbClr val="FFFFFF"/>
                </a:solidFill>
              </a:rPr>
              <a:t>. 2010;10(3):200-204. (18)</a:t>
            </a:r>
            <a:endParaRPr sz="750">
              <a:solidFill>
                <a:srgbClr val="FFFFFF"/>
              </a:solidFill>
            </a:endParaRPr>
          </a:p>
          <a:p>
            <a:pPr marL="457200" lvl="0" indent="-2762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750"/>
              <a:buAutoNum type="arabicPeriod"/>
            </a:pPr>
            <a:r>
              <a:rPr lang="en" sz="750">
                <a:solidFill>
                  <a:srgbClr val="FFFFFF"/>
                </a:solidFill>
              </a:rPr>
              <a:t>Moradi Tuchayi S, Garibyan L, Lee KC. Successful treatment of multinucleate cell angiohistiocytoma with fractionated ablative CO</a:t>
            </a:r>
            <a:r>
              <a:rPr lang="en" sz="750" baseline="-25000">
                <a:solidFill>
                  <a:srgbClr val="FFFFFF"/>
                </a:solidFill>
              </a:rPr>
              <a:t>2</a:t>
            </a:r>
            <a:r>
              <a:rPr lang="en" sz="750">
                <a:solidFill>
                  <a:srgbClr val="FFFFFF"/>
                </a:solidFill>
              </a:rPr>
              <a:t> laser. </a:t>
            </a:r>
            <a:r>
              <a:rPr lang="en" sz="750" i="1">
                <a:solidFill>
                  <a:srgbClr val="FFFFFF"/>
                </a:solidFill>
              </a:rPr>
              <a:t>JAAD Case Rep</a:t>
            </a:r>
            <a:r>
              <a:rPr lang="en" sz="750">
                <a:solidFill>
                  <a:srgbClr val="FFFFFF"/>
                </a:solidFill>
              </a:rPr>
              <a:t>. 2019;5(4):297-299. Published 2019 Mar 25. doi:10.1016/j.jdcr.2019.01.004 (4)</a:t>
            </a:r>
            <a:endParaRPr sz="750">
              <a:solidFill>
                <a:srgbClr val="FFFFFF"/>
              </a:solidFill>
            </a:endParaRPr>
          </a:p>
          <a:p>
            <a:pPr marL="457200" lvl="0" indent="-2762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750"/>
              <a:buAutoNum type="arabicPeriod"/>
            </a:pPr>
            <a:r>
              <a:rPr lang="en" sz="750">
                <a:solidFill>
                  <a:srgbClr val="FFFFFF"/>
                </a:solidFill>
              </a:rPr>
              <a:t>Suh, J‐H,  Lee, S‐K,  Kim, H‐Y,  Kim, M‐S,  Lee, U‐H.  A case of multinucleate cell angiohistiocytoma in a 14‐year‐old boy showing two different clinical and histopathological findings. </a:t>
            </a:r>
            <a:r>
              <a:rPr lang="en" sz="750" i="1">
                <a:solidFill>
                  <a:srgbClr val="FFFFFF"/>
                </a:solidFill>
              </a:rPr>
              <a:t>J Cutan Pathol</a:t>
            </a:r>
            <a:r>
              <a:rPr lang="en" sz="750">
                <a:solidFill>
                  <a:srgbClr val="FFFFFF"/>
                </a:solidFill>
              </a:rPr>
              <a:t>.  2019; 46: 221– 225. </a:t>
            </a:r>
            <a:r>
              <a:rPr lang="en" sz="750">
                <a:solidFill>
                  <a:srgbClr val="FFFFFF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https://doi.org/10.1111/cup.13398</a:t>
            </a:r>
            <a:r>
              <a:rPr lang="en" sz="750">
                <a:solidFill>
                  <a:srgbClr val="FFFFFF"/>
                </a:solidFill>
              </a:rPr>
              <a:t> (7)</a:t>
            </a:r>
            <a:endParaRPr sz="750">
              <a:solidFill>
                <a:srgbClr val="FFFFFF"/>
              </a:solidFill>
            </a:endParaRPr>
          </a:p>
          <a:p>
            <a:pPr marL="457200" lvl="0" indent="-2762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750"/>
              <a:buAutoNum type="arabicPeriod"/>
            </a:pPr>
            <a:r>
              <a:rPr lang="en" sz="750">
                <a:solidFill>
                  <a:srgbClr val="FFFFFF"/>
                </a:solidFill>
              </a:rPr>
              <a:t>Doane JA, Purdy K, Pasternak S. Generalized Multinucleate Cell Angiohistiocytoma. </a:t>
            </a:r>
            <a:r>
              <a:rPr lang="en" sz="750" i="1">
                <a:solidFill>
                  <a:srgbClr val="FFFFFF"/>
                </a:solidFill>
              </a:rPr>
              <a:t>J Cutan Med Surg</a:t>
            </a:r>
            <a:r>
              <a:rPr lang="en" sz="750">
                <a:solidFill>
                  <a:srgbClr val="FFFFFF"/>
                </a:solidFill>
              </a:rPr>
              <a:t>. 2015;19(3):323-325. doi:10.2310/7750.2014.14129 (6)</a:t>
            </a:r>
            <a:endParaRPr sz="750">
              <a:solidFill>
                <a:srgbClr val="FFFFFF"/>
              </a:solidFill>
            </a:endParaRPr>
          </a:p>
          <a:p>
            <a:pPr marL="457200" lvl="0" indent="-2762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750"/>
              <a:buAutoNum type="arabicPeriod"/>
            </a:pPr>
            <a:r>
              <a:rPr lang="en" sz="750">
                <a:solidFill>
                  <a:srgbClr val="FFFFFF"/>
                </a:solidFill>
              </a:rPr>
              <a:t>Pérez LP, Zulaica A, Rodríguez L, et al. Multinucleate cell angiohistiocytoma. Report of five cases. </a:t>
            </a:r>
            <a:r>
              <a:rPr lang="en" sz="750" i="1">
                <a:solidFill>
                  <a:srgbClr val="FFFFFF"/>
                </a:solidFill>
              </a:rPr>
              <a:t>J Cutan Pathol</a:t>
            </a:r>
            <a:r>
              <a:rPr lang="en" sz="750">
                <a:solidFill>
                  <a:srgbClr val="FFFFFF"/>
                </a:solidFill>
              </a:rPr>
              <a:t>. 2006;33(5):349-352. doi:10.1111/j.0303-6987.2006.00428.x (9)</a:t>
            </a:r>
            <a:endParaRPr sz="750">
              <a:solidFill>
                <a:srgbClr val="FFFFFF"/>
              </a:solidFill>
            </a:endParaRPr>
          </a:p>
          <a:p>
            <a:pPr marL="457200" lvl="0" indent="-2762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750"/>
              <a:buAutoNum type="arabicPeriod"/>
            </a:pPr>
            <a:r>
              <a:rPr lang="en" sz="750">
                <a:solidFill>
                  <a:srgbClr val="FFFFFF"/>
                </a:solidFill>
              </a:rPr>
              <a:t>Coco V, Guerriero C, Stefani AD, Pennacchia I, Peris K. Linear and Bilateral Multinucleated Cell Angiohistiocytoma (MCAH). </a:t>
            </a:r>
            <a:r>
              <a:rPr lang="en" sz="750" i="1">
                <a:solidFill>
                  <a:srgbClr val="FFFFFF"/>
                </a:solidFill>
              </a:rPr>
              <a:t>Journal of Dermatological Case Reports</a:t>
            </a:r>
            <a:r>
              <a:rPr lang="en" sz="750">
                <a:solidFill>
                  <a:srgbClr val="FFFFFF"/>
                </a:solidFill>
              </a:rPr>
              <a:t>. 2017;10(4). doi:10.3315/jdcr.2016.1237 (10)</a:t>
            </a:r>
            <a:endParaRPr sz="750">
              <a:solidFill>
                <a:srgbClr val="FFFFFF"/>
              </a:solidFill>
            </a:endParaRPr>
          </a:p>
          <a:p>
            <a:pPr marL="457200" lvl="0" indent="-2762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750"/>
              <a:buAutoNum type="arabicPeriod"/>
            </a:pPr>
            <a:r>
              <a:rPr lang="en" sz="750">
                <a:solidFill>
                  <a:srgbClr val="FFFFFF"/>
                </a:solidFill>
              </a:rPr>
              <a:t>Smolle J, Auboeck L, Gogg-Retzer I, Soyer HP, Kerl H. Multinucleate cell angiohistiocytoma: a clinicopathological, immunohistochemical and ultrastructural study. </a:t>
            </a:r>
            <a:r>
              <a:rPr lang="en" sz="750" i="1">
                <a:solidFill>
                  <a:srgbClr val="FFFFFF"/>
                </a:solidFill>
              </a:rPr>
              <a:t>Br J Dermatol</a:t>
            </a:r>
            <a:r>
              <a:rPr lang="en" sz="750">
                <a:solidFill>
                  <a:srgbClr val="FFFFFF"/>
                </a:solidFill>
              </a:rPr>
              <a:t>. 1989;121(1):113-121. doi:10.1111/j.1365-2133.1989.tb01407.x (11)</a:t>
            </a:r>
            <a:endParaRPr sz="7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1409</Words>
  <Application>Microsoft Macintosh PowerPoint</Application>
  <PresentationFormat>On-screen Show (16:9)</PresentationFormat>
  <Paragraphs>57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Oswald</vt:lpstr>
      <vt:lpstr>Arial</vt:lpstr>
      <vt:lpstr>Average</vt:lpstr>
      <vt:lpstr>Roboto</vt:lpstr>
      <vt:lpstr>Slate</vt:lpstr>
      <vt:lpstr>March Case of the Month</vt:lpstr>
      <vt:lpstr>Multinucleate cell angiohistiocytoma in a patient with tuberous sclerosis</vt:lpstr>
      <vt:lpstr>Our patient</vt:lpstr>
      <vt:lpstr>Discussion of multinucleate cell angiohistiocytoma (MCA)</vt:lpstr>
      <vt:lpstr>Pathogenesis of multinucleate cell angiohistiocytoma (MCA)</vt:lpstr>
      <vt:lpstr>Treatment of multinucleate cell angiohistiocytoma (MCA)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Multinucleate cell angiohistiocytoma with follicular induction in a patient with tuberous sclerosis</dc:title>
  <cp:lastModifiedBy>Dalton Turner</cp:lastModifiedBy>
  <cp:revision>6</cp:revision>
  <dcterms:modified xsi:type="dcterms:W3CDTF">2021-03-05T17:43:21Z</dcterms:modified>
</cp:coreProperties>
</file>